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912316" y="2438401"/>
            <a:ext cx="0" cy="6827520"/>
          </a:xfrm>
          <a:custGeom>
            <a:avLst/>
            <a:gdLst/>
            <a:ahLst/>
            <a:cxnLst/>
            <a:rect l="l" t="t" r="r" b="b"/>
            <a:pathLst>
              <a:path w="0" h="6827520">
                <a:moveTo>
                  <a:pt x="0" y="0"/>
                </a:moveTo>
                <a:lnTo>
                  <a:pt x="1" y="6827046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5929" y="788923"/>
            <a:ext cx="987425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220490" y="4538442"/>
            <a:ext cx="0" cy="1210310"/>
          </a:xfrm>
          <a:custGeom>
            <a:avLst/>
            <a:gdLst/>
            <a:ahLst/>
            <a:cxnLst/>
            <a:rect l="l" t="t" r="r" b="b"/>
            <a:pathLst>
              <a:path w="0" h="1210310">
                <a:moveTo>
                  <a:pt x="0" y="0"/>
                </a:moveTo>
                <a:lnTo>
                  <a:pt x="1" y="1210115"/>
                </a:lnTo>
              </a:path>
            </a:pathLst>
          </a:custGeom>
          <a:ln w="190500">
            <a:solidFill>
              <a:srgbClr val="FF16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5929" y="788923"/>
            <a:ext cx="1172019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86040" y="2877820"/>
            <a:ext cx="9267825" cy="495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://www.xaviermorera.com/" TargetMode="External"/><Relationship Id="rId8" Type="http://schemas.openxmlformats.org/officeDocument/2006/relationships/hyperlink" Target="http://www.bigdatainc.org/" TargetMode="External"/><Relationship Id="rId9" Type="http://schemas.openxmlformats.org/officeDocument/2006/relationships/hyperlink" Target="http://www.lupo.ai/" TargetMode="External"/><Relationship Id="rId10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Relationship Id="rId4" Type="http://schemas.openxmlformats.org/officeDocument/2006/relationships/image" Target="../media/image2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6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8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1017946" cy="20665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1036" y="1961388"/>
            <a:ext cx="13931265" cy="2400300"/>
          </a:xfrm>
          <a:prstGeom prst="rect"/>
        </p:spPr>
        <p:txBody>
          <a:bodyPr wrap="square" lIns="0" tIns="88265" rIns="0" bIns="0" rtlCol="0" vert="horz">
            <a:spAutoFit/>
          </a:bodyPr>
          <a:lstStyle/>
          <a:p>
            <a:pPr marL="12700" marR="5080">
              <a:lnSpc>
                <a:spcPts val="9100"/>
              </a:lnSpc>
              <a:spcBef>
                <a:spcPts val="695"/>
              </a:spcBef>
            </a:pPr>
            <a:r>
              <a:rPr dirty="0" sz="8000" spc="-500"/>
              <a:t>Generative</a:t>
            </a:r>
            <a:r>
              <a:rPr dirty="0" sz="8000" spc="-530"/>
              <a:t> </a:t>
            </a:r>
            <a:r>
              <a:rPr dirty="0" sz="8000" spc="-750"/>
              <a:t>AI</a:t>
            </a:r>
            <a:r>
              <a:rPr dirty="0" sz="8000" spc="-530"/>
              <a:t> </a:t>
            </a:r>
            <a:r>
              <a:rPr dirty="0" sz="8000" spc="-484"/>
              <a:t>Developing </a:t>
            </a:r>
            <a:r>
              <a:rPr dirty="0" sz="8000" spc="-540"/>
              <a:t>Applications</a:t>
            </a:r>
            <a:r>
              <a:rPr dirty="0" sz="8000" spc="-525"/>
              <a:t> </a:t>
            </a:r>
            <a:r>
              <a:rPr dirty="0" sz="8000" spc="-409"/>
              <a:t>Python</a:t>
            </a:r>
            <a:r>
              <a:rPr dirty="0" sz="8000" spc="-515"/>
              <a:t> </a:t>
            </a:r>
            <a:r>
              <a:rPr dirty="0" sz="8000" spc="-545"/>
              <a:t>OpenAI</a:t>
            </a:r>
            <a:endParaRPr sz="8000"/>
          </a:p>
        </p:txBody>
      </p:sp>
      <p:sp>
        <p:nvSpPr>
          <p:cNvPr id="9" name="object 9" descr=""/>
          <p:cNvSpPr txBox="1"/>
          <p:nvPr/>
        </p:nvSpPr>
        <p:spPr>
          <a:xfrm>
            <a:off x="3651934" y="7267447"/>
            <a:ext cx="7393305" cy="172275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710"/>
              </a:spcBef>
            </a:pPr>
            <a:r>
              <a:rPr dirty="0" sz="3600" spc="-300">
                <a:solidFill>
                  <a:srgbClr val="FF1675"/>
                </a:solidFill>
                <a:latin typeface="Arial Black"/>
                <a:cs typeface="Arial Black"/>
              </a:rPr>
              <a:t>Xavier</a:t>
            </a:r>
            <a:r>
              <a:rPr dirty="0" sz="36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70">
                <a:solidFill>
                  <a:srgbClr val="FF1675"/>
                </a:solidFill>
                <a:latin typeface="Arial Black"/>
                <a:cs typeface="Arial Black"/>
              </a:rPr>
              <a:t>Morera</a:t>
            </a:r>
            <a:endParaRPr sz="3600">
              <a:latin typeface="Arial Black"/>
              <a:cs typeface="Arial Black"/>
            </a:endParaRPr>
          </a:p>
          <a:p>
            <a:pPr marL="13970">
              <a:lnSpc>
                <a:spcPct val="100000"/>
              </a:lnSpc>
              <a:spcBef>
                <a:spcPts val="409"/>
              </a:spcBef>
            </a:pP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Helping</a:t>
            </a:r>
            <a:r>
              <a:rPr dirty="0" sz="2400" spc="114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developers</a:t>
            </a:r>
            <a:r>
              <a:rPr dirty="0" sz="2400" spc="12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create</a:t>
            </a:r>
            <a:r>
              <a:rPr dirty="0" sz="2400" spc="13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30F25"/>
                </a:solidFill>
                <a:latin typeface="Arial"/>
                <a:cs typeface="Arial"/>
              </a:rPr>
              <a:t>epic</a:t>
            </a:r>
            <a:r>
              <a:rPr dirty="0" sz="2400" spc="12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30F25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dirty="0" sz="2200" spc="-20">
                <a:solidFill>
                  <a:srgbClr val="130F25"/>
                </a:solidFill>
                <a:latin typeface="Arial"/>
                <a:cs typeface="Arial"/>
                <a:hlinkClick r:id="rId7"/>
              </a:rPr>
              <a:t>www.xaviermorera.com</a:t>
            </a:r>
            <a:r>
              <a:rPr dirty="0" sz="2200" spc="-1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  <a:hlinkClick r:id="rId8"/>
              </a:rPr>
              <a:t>www.bigdatainc.org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30F25"/>
                </a:solidFill>
                <a:latin typeface="Arial"/>
                <a:cs typeface="Arial"/>
                <a:hlinkClick r:id="rId9"/>
              </a:rPr>
              <a:t>www.lupo.ai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0652" y="7105954"/>
            <a:ext cx="2066544" cy="206654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093152" y="4748276"/>
            <a:ext cx="1475613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90">
                <a:solidFill>
                  <a:srgbClr val="130F24"/>
                </a:solidFill>
                <a:latin typeface="Arial Black"/>
                <a:cs typeface="Arial Black"/>
              </a:rPr>
              <a:t>Introduction</a:t>
            </a:r>
            <a:r>
              <a:rPr dirty="0" sz="4200" spc="-30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200" spc="-270">
                <a:solidFill>
                  <a:srgbClr val="130F24"/>
                </a:solidFill>
                <a:latin typeface="Arial Black"/>
                <a:cs typeface="Arial Black"/>
              </a:rPr>
              <a:t>to</a:t>
            </a:r>
            <a:r>
              <a:rPr dirty="0" sz="4200" spc="-30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200" spc="-370">
                <a:solidFill>
                  <a:srgbClr val="130F24"/>
                </a:solidFill>
                <a:latin typeface="Arial Black"/>
                <a:cs typeface="Arial Black"/>
              </a:rPr>
              <a:t>Large</a:t>
            </a:r>
            <a:r>
              <a:rPr dirty="0" sz="4200" spc="-30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200" spc="-355">
                <a:solidFill>
                  <a:srgbClr val="130F24"/>
                </a:solidFill>
                <a:latin typeface="Arial Black"/>
                <a:cs typeface="Arial Black"/>
              </a:rPr>
              <a:t>Language</a:t>
            </a:r>
            <a:r>
              <a:rPr dirty="0" sz="4200" spc="-30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200" spc="-325">
                <a:solidFill>
                  <a:srgbClr val="130F24"/>
                </a:solidFill>
                <a:latin typeface="Arial Black"/>
                <a:cs typeface="Arial Black"/>
              </a:rPr>
              <a:t>Models</a:t>
            </a:r>
            <a:r>
              <a:rPr dirty="0" sz="4200" spc="-305">
                <a:solidFill>
                  <a:srgbClr val="130F24"/>
                </a:solidFill>
                <a:latin typeface="Arial Black"/>
                <a:cs typeface="Arial Black"/>
              </a:rPr>
              <a:t> (LLM)</a:t>
            </a:r>
            <a:r>
              <a:rPr dirty="0" sz="4200" spc="-29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200" spc="-340">
                <a:solidFill>
                  <a:srgbClr val="130F24"/>
                </a:solidFill>
                <a:latin typeface="Arial Black"/>
                <a:cs typeface="Arial Black"/>
              </a:rPr>
              <a:t>and</a:t>
            </a:r>
            <a:r>
              <a:rPr dirty="0" sz="4200" spc="-30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4200" spc="-360">
                <a:solidFill>
                  <a:srgbClr val="130F24"/>
                </a:solidFill>
                <a:latin typeface="Arial Black"/>
                <a:cs typeface="Arial Black"/>
              </a:rPr>
              <a:t>OpenAI</a:t>
            </a:r>
            <a:endParaRPr sz="4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027109" cy="1028699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9087032" y="963385"/>
            <a:ext cx="7856855" cy="2629535"/>
            <a:chOff x="9087032" y="963385"/>
            <a:chExt cx="7856855" cy="262953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7032" y="1516165"/>
              <a:ext cx="6651356" cy="207674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33398" y="963385"/>
              <a:ext cx="2910367" cy="1560130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15006" y="4952432"/>
            <a:ext cx="10115666" cy="48040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0390" y="5134355"/>
            <a:ext cx="1107530" cy="34808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3704" y="8867161"/>
            <a:ext cx="1588070" cy="139235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38261" y="8867161"/>
            <a:ext cx="1318052" cy="1392358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5459850" y="1438192"/>
            <a:ext cx="0" cy="4218305"/>
          </a:xfrm>
          <a:custGeom>
            <a:avLst/>
            <a:gdLst/>
            <a:ahLst/>
            <a:cxnLst/>
            <a:rect l="l" t="t" r="r" b="b"/>
            <a:pathLst>
              <a:path w="0" h="4218305">
                <a:moveTo>
                  <a:pt x="0" y="4218298"/>
                </a:moveTo>
                <a:lnTo>
                  <a:pt x="0" y="0"/>
                </a:lnTo>
              </a:path>
            </a:pathLst>
          </a:custGeom>
          <a:ln w="320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5441544" y="1438192"/>
            <a:ext cx="7423784" cy="4218305"/>
            <a:chOff x="5441544" y="1438192"/>
            <a:chExt cx="7423784" cy="4218305"/>
          </a:xfrm>
        </p:grpSpPr>
        <p:sp>
          <p:nvSpPr>
            <p:cNvPr id="7" name="object 7" descr=""/>
            <p:cNvSpPr/>
            <p:nvPr/>
          </p:nvSpPr>
          <p:spPr>
            <a:xfrm>
              <a:off x="12841861" y="1438192"/>
              <a:ext cx="0" cy="4218305"/>
            </a:xfrm>
            <a:custGeom>
              <a:avLst/>
              <a:gdLst/>
              <a:ahLst/>
              <a:cxnLst/>
              <a:rect l="l" t="t" r="r" b="b"/>
              <a:pathLst>
                <a:path w="0" h="4218305">
                  <a:moveTo>
                    <a:pt x="0" y="4218298"/>
                  </a:moveTo>
                  <a:lnTo>
                    <a:pt x="0" y="0"/>
                  </a:lnTo>
                </a:path>
              </a:pathLst>
            </a:custGeom>
            <a:ln w="228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41544" y="1451933"/>
              <a:ext cx="7423784" cy="0"/>
            </a:xfrm>
            <a:custGeom>
              <a:avLst/>
              <a:gdLst/>
              <a:ahLst/>
              <a:cxnLst/>
              <a:rect l="l" t="t" r="r" b="b"/>
              <a:pathLst>
                <a:path w="7423784" h="0">
                  <a:moveTo>
                    <a:pt x="0" y="0"/>
                  </a:moveTo>
                  <a:lnTo>
                    <a:pt x="7423200" y="0"/>
                  </a:lnTo>
                </a:path>
              </a:pathLst>
            </a:custGeom>
            <a:ln w="27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441544" y="4955731"/>
              <a:ext cx="7423784" cy="0"/>
            </a:xfrm>
            <a:custGeom>
              <a:avLst/>
              <a:gdLst/>
              <a:ahLst/>
              <a:cxnLst/>
              <a:rect l="l" t="t" r="r" b="b"/>
              <a:pathLst>
                <a:path w="7423784" h="0">
                  <a:moveTo>
                    <a:pt x="0" y="0"/>
                  </a:moveTo>
                  <a:lnTo>
                    <a:pt x="7423200" y="0"/>
                  </a:lnTo>
                </a:path>
              </a:pathLst>
            </a:custGeom>
            <a:ln w="183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043344" y="5170997"/>
              <a:ext cx="5276850" cy="0"/>
            </a:xfrm>
            <a:custGeom>
              <a:avLst/>
              <a:gdLst/>
              <a:ahLst/>
              <a:cxnLst/>
              <a:rect l="l" t="t" r="r" b="b"/>
              <a:pathLst>
                <a:path w="5276850" h="0">
                  <a:moveTo>
                    <a:pt x="0" y="0"/>
                  </a:moveTo>
                  <a:lnTo>
                    <a:pt x="5276787" y="0"/>
                  </a:lnTo>
                </a:path>
              </a:pathLst>
            </a:custGeom>
            <a:ln w="32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043344" y="5436645"/>
              <a:ext cx="5276850" cy="0"/>
            </a:xfrm>
            <a:custGeom>
              <a:avLst/>
              <a:gdLst/>
              <a:ahLst/>
              <a:cxnLst/>
              <a:rect l="l" t="t" r="r" b="b"/>
              <a:pathLst>
                <a:path w="5276850" h="0">
                  <a:moveTo>
                    <a:pt x="0" y="0"/>
                  </a:moveTo>
                  <a:lnTo>
                    <a:pt x="5276787" y="0"/>
                  </a:lnTo>
                </a:path>
              </a:pathLst>
            </a:custGeom>
            <a:ln w="366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441544" y="5633590"/>
              <a:ext cx="7423784" cy="0"/>
            </a:xfrm>
            <a:custGeom>
              <a:avLst/>
              <a:gdLst/>
              <a:ahLst/>
              <a:cxnLst/>
              <a:rect l="l" t="t" r="r" b="b"/>
              <a:pathLst>
                <a:path w="7423784" h="0">
                  <a:moveTo>
                    <a:pt x="0" y="0"/>
                  </a:moveTo>
                  <a:lnTo>
                    <a:pt x="7423200" y="0"/>
                  </a:lnTo>
                </a:path>
              </a:pathLst>
            </a:custGeom>
            <a:ln w="137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91531" y="5743514"/>
            <a:ext cx="18127980" cy="0"/>
          </a:xfrm>
          <a:custGeom>
            <a:avLst/>
            <a:gdLst/>
            <a:ahLst/>
            <a:cxnLst/>
            <a:rect l="l" t="t" r="r" b="b"/>
            <a:pathLst>
              <a:path w="18127980" h="0">
                <a:moveTo>
                  <a:pt x="0" y="0"/>
                </a:moveTo>
                <a:lnTo>
                  <a:pt x="18127802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979234" y="8885482"/>
            <a:ext cx="590550" cy="0"/>
          </a:xfrm>
          <a:custGeom>
            <a:avLst/>
            <a:gdLst/>
            <a:ahLst/>
            <a:cxnLst/>
            <a:rect l="l" t="t" r="r" b="b"/>
            <a:pathLst>
              <a:path w="590550" h="0">
                <a:moveTo>
                  <a:pt x="0" y="0"/>
                </a:moveTo>
                <a:lnTo>
                  <a:pt x="590377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6034" y="26008"/>
            <a:ext cx="895921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50" b="1">
                <a:solidFill>
                  <a:srgbClr val="0A0A0A"/>
                </a:solidFill>
                <a:latin typeface="Times New Roman"/>
                <a:cs typeface="Times New Roman"/>
              </a:rPr>
              <a:t>ELIZA:</a:t>
            </a:r>
            <a:r>
              <a:rPr dirty="0" sz="2900" spc="145" b="1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2900" b="1">
                <a:solidFill>
                  <a:srgbClr val="0A0A0A"/>
                </a:solidFill>
                <a:latin typeface="Times New Roman"/>
                <a:cs typeface="Times New Roman"/>
              </a:rPr>
              <a:t>a</a:t>
            </a:r>
            <a:r>
              <a:rPr dirty="0" sz="2900" spc="195" b="1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2900" b="1">
                <a:solidFill>
                  <a:srgbClr val="0A0A0A"/>
                </a:solidFill>
                <a:latin typeface="Times New Roman"/>
                <a:cs typeface="Times New Roman"/>
              </a:rPr>
              <a:t>very</a:t>
            </a:r>
            <a:r>
              <a:rPr dirty="0" sz="2900" spc="220" b="1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2900" b="1">
                <a:solidFill>
                  <a:srgbClr val="0A0A0A"/>
                </a:solidFill>
                <a:latin typeface="Times New Roman"/>
                <a:cs typeface="Times New Roman"/>
              </a:rPr>
              <a:t>basic</a:t>
            </a:r>
            <a:r>
              <a:rPr dirty="0" sz="2900" spc="160" b="1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2900" b="1">
                <a:solidFill>
                  <a:srgbClr val="0A0A0A"/>
                </a:solidFill>
                <a:latin typeface="Times New Roman"/>
                <a:cs typeface="Times New Roman"/>
              </a:rPr>
              <a:t>Rogerian</a:t>
            </a:r>
            <a:r>
              <a:rPr dirty="0" sz="2900" spc="180" b="1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2900" spc="50" b="1">
                <a:solidFill>
                  <a:srgbClr val="0A0A0A"/>
                </a:solidFill>
                <a:latin typeface="Times New Roman"/>
                <a:cs typeface="Times New Roman"/>
              </a:rPr>
              <a:t>psychotherapist</a:t>
            </a:r>
            <a:r>
              <a:rPr dirty="0" sz="2900" spc="-5" b="1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2900" spc="-10" b="1">
                <a:solidFill>
                  <a:srgbClr val="0A0A0A"/>
                </a:solidFill>
                <a:latin typeface="Times New Roman"/>
                <a:cs typeface="Times New Roman"/>
              </a:rPr>
              <a:t>chatbot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49667" y="1077337"/>
            <a:ext cx="5568950" cy="6191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450" b="1">
                <a:solidFill>
                  <a:srgbClr val="262626"/>
                </a:solidFill>
                <a:latin typeface="Times New Roman"/>
                <a:cs typeface="Times New Roman"/>
              </a:rPr>
              <a:t>Talk</a:t>
            </a:r>
            <a:r>
              <a:rPr dirty="0" sz="1450" spc="110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50" b="1">
                <a:solidFill>
                  <a:srgbClr val="0A0A0A"/>
                </a:solidFill>
                <a:latin typeface="Times New Roman"/>
                <a:cs typeface="Times New Roman"/>
              </a:rPr>
              <a:t>to</a:t>
            </a:r>
            <a:r>
              <a:rPr dirty="0" sz="1450" spc="-15" b="1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1450" b="1">
                <a:solidFill>
                  <a:srgbClr val="262626"/>
                </a:solidFill>
                <a:latin typeface="Times New Roman"/>
                <a:cs typeface="Times New Roman"/>
              </a:rPr>
              <a:t>Eliza</a:t>
            </a:r>
            <a:r>
              <a:rPr dirty="0" sz="1450" spc="120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b="1">
                <a:solidFill>
                  <a:srgbClr val="0A0A0A"/>
                </a:solidFill>
                <a:latin typeface="Times New Roman"/>
                <a:cs typeface="Times New Roman"/>
              </a:rPr>
              <a:t>by</a:t>
            </a:r>
            <a:r>
              <a:rPr dirty="0" sz="1450" spc="45" b="1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1450" b="1">
                <a:solidFill>
                  <a:srgbClr val="0A0A0A"/>
                </a:solidFill>
                <a:latin typeface="Times New Roman"/>
                <a:cs typeface="Times New Roman"/>
              </a:rPr>
              <a:t>typing</a:t>
            </a:r>
            <a:r>
              <a:rPr dirty="0" sz="1450" spc="130" b="1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1450" b="1">
                <a:solidFill>
                  <a:srgbClr val="262626"/>
                </a:solidFill>
                <a:latin typeface="Times New Roman"/>
                <a:cs typeface="Times New Roman"/>
              </a:rPr>
              <a:t>your</a:t>
            </a:r>
            <a:r>
              <a:rPr dirty="0" sz="1450" spc="35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b="1">
                <a:solidFill>
                  <a:srgbClr val="262626"/>
                </a:solidFill>
                <a:latin typeface="Times New Roman"/>
                <a:cs typeface="Times New Roman"/>
              </a:rPr>
              <a:t>questions</a:t>
            </a:r>
            <a:r>
              <a:rPr dirty="0" sz="1450" spc="100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b="1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dirty="0" sz="1450" spc="45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b="1">
                <a:solidFill>
                  <a:srgbClr val="262626"/>
                </a:solidFill>
                <a:latin typeface="Times New Roman"/>
                <a:cs typeface="Times New Roman"/>
              </a:rPr>
              <a:t>answers</a:t>
            </a:r>
            <a:r>
              <a:rPr dirty="0" sz="1450" spc="105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b="1">
                <a:solidFill>
                  <a:srgbClr val="0A0A0A"/>
                </a:solidFill>
                <a:latin typeface="Times New Roman"/>
                <a:cs typeface="Times New Roman"/>
              </a:rPr>
              <a:t>in</a:t>
            </a:r>
            <a:r>
              <a:rPr dirty="0" sz="1450" spc="5" b="1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1450" b="1">
                <a:solidFill>
                  <a:srgbClr val="0A0A0A"/>
                </a:solidFill>
                <a:latin typeface="Times New Roman"/>
                <a:cs typeface="Times New Roman"/>
              </a:rPr>
              <a:t>the</a:t>
            </a:r>
            <a:r>
              <a:rPr dirty="0" sz="1450" spc="30" b="1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1450" b="1">
                <a:solidFill>
                  <a:srgbClr val="262626"/>
                </a:solidFill>
                <a:latin typeface="Times New Roman"/>
                <a:cs typeface="Times New Roman"/>
              </a:rPr>
              <a:t>input</a:t>
            </a:r>
            <a:r>
              <a:rPr dirty="0" sz="1450" spc="50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-20" b="1">
                <a:solidFill>
                  <a:srgbClr val="262626"/>
                </a:solidFill>
                <a:latin typeface="Times New Roman"/>
                <a:cs typeface="Times New Roman"/>
              </a:rPr>
              <a:t>box.</a:t>
            </a:r>
            <a:endParaRPr sz="1450">
              <a:latin typeface="Times New Roman"/>
              <a:cs typeface="Times New Roman"/>
            </a:endParaRPr>
          </a:p>
          <a:p>
            <a:pPr marL="45085">
              <a:lnSpc>
                <a:spcPct val="100000"/>
              </a:lnSpc>
              <a:spcBef>
                <a:spcPts val="635"/>
              </a:spcBef>
            </a:pPr>
            <a:r>
              <a:rPr dirty="0" sz="1150" spc="55">
                <a:solidFill>
                  <a:srgbClr val="262626"/>
                </a:solidFill>
                <a:latin typeface="Courier New"/>
                <a:cs typeface="Courier New"/>
              </a:rPr>
              <a:t>&gt;</a:t>
            </a:r>
            <a:r>
              <a:rPr dirty="0" sz="1150" spc="35">
                <a:solidFill>
                  <a:srgbClr val="262626"/>
                </a:solidFill>
                <a:latin typeface="Courier New"/>
                <a:cs typeface="Courier New"/>
              </a:rPr>
              <a:t> </a:t>
            </a:r>
            <a:r>
              <a:rPr dirty="0" sz="1350" spc="-65">
                <a:solidFill>
                  <a:srgbClr val="262626"/>
                </a:solidFill>
                <a:latin typeface="Courier New"/>
                <a:cs typeface="Courier New"/>
              </a:rPr>
              <a:t>Hello,</a:t>
            </a:r>
            <a:r>
              <a:rPr dirty="0" sz="1350" spc="-114">
                <a:solidFill>
                  <a:srgbClr val="262626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383838"/>
                </a:solidFill>
                <a:latin typeface="Courier New"/>
                <a:cs typeface="Courier New"/>
              </a:rPr>
              <a:t>I</a:t>
            </a:r>
            <a:r>
              <a:rPr dirty="0" sz="1350" spc="-175">
                <a:solidFill>
                  <a:srgbClr val="383838"/>
                </a:solidFill>
                <a:latin typeface="Courier New"/>
                <a:cs typeface="Courier New"/>
              </a:rPr>
              <a:t> </a:t>
            </a:r>
            <a:r>
              <a:rPr dirty="0" sz="1350">
                <a:solidFill>
                  <a:srgbClr val="262626"/>
                </a:solidFill>
                <a:latin typeface="Courier New"/>
                <a:cs typeface="Courier New"/>
              </a:rPr>
              <a:t>am</a:t>
            </a:r>
            <a:r>
              <a:rPr dirty="0" sz="1350" spc="-155">
                <a:solidFill>
                  <a:srgbClr val="262626"/>
                </a:solidFill>
                <a:latin typeface="Courier New"/>
                <a:cs typeface="Courier New"/>
              </a:rPr>
              <a:t> </a:t>
            </a:r>
            <a:r>
              <a:rPr dirty="0" sz="1350" spc="-75">
                <a:solidFill>
                  <a:srgbClr val="262626"/>
                </a:solidFill>
                <a:latin typeface="Courier New"/>
                <a:cs typeface="Courier New"/>
              </a:rPr>
              <a:t>Eliza.</a:t>
            </a:r>
            <a:r>
              <a:rPr dirty="0" sz="1350" spc="-110">
                <a:solidFill>
                  <a:srgbClr val="262626"/>
                </a:solidFill>
                <a:latin typeface="Courier New"/>
                <a:cs typeface="Courier New"/>
              </a:rPr>
              <a:t> </a:t>
            </a:r>
            <a:r>
              <a:rPr dirty="0" sz="1350" spc="-35">
                <a:solidFill>
                  <a:srgbClr val="383838"/>
                </a:solidFill>
                <a:latin typeface="Courier New"/>
                <a:cs typeface="Courier New"/>
              </a:rPr>
              <a:t>I'll</a:t>
            </a:r>
            <a:r>
              <a:rPr dirty="0" sz="1350" spc="-120">
                <a:solidFill>
                  <a:srgbClr val="383838"/>
                </a:solidFill>
                <a:latin typeface="Courier New"/>
                <a:cs typeface="Courier New"/>
              </a:rPr>
              <a:t> </a:t>
            </a:r>
            <a:r>
              <a:rPr dirty="0" sz="1350" spc="-35">
                <a:solidFill>
                  <a:srgbClr val="262626"/>
                </a:solidFill>
                <a:latin typeface="Courier New"/>
                <a:cs typeface="Courier New"/>
              </a:rPr>
              <a:t>be</a:t>
            </a:r>
            <a:r>
              <a:rPr dirty="0" sz="1350" spc="-185">
                <a:solidFill>
                  <a:srgbClr val="262626"/>
                </a:solidFill>
                <a:latin typeface="Courier New"/>
                <a:cs typeface="Courier New"/>
              </a:rPr>
              <a:t> </a:t>
            </a:r>
            <a:r>
              <a:rPr dirty="0" sz="1350" spc="-55">
                <a:solidFill>
                  <a:srgbClr val="383838"/>
                </a:solidFill>
                <a:latin typeface="Courier New"/>
                <a:cs typeface="Courier New"/>
              </a:rPr>
              <a:t>your</a:t>
            </a:r>
            <a:r>
              <a:rPr dirty="0" sz="1350" spc="-135">
                <a:solidFill>
                  <a:srgbClr val="383838"/>
                </a:solidFill>
                <a:latin typeface="Courier New"/>
                <a:cs typeface="Courier New"/>
              </a:rPr>
              <a:t> </a:t>
            </a:r>
            <a:r>
              <a:rPr dirty="0" sz="1350" spc="-70">
                <a:solidFill>
                  <a:srgbClr val="262626"/>
                </a:solidFill>
                <a:latin typeface="Courier New"/>
                <a:cs typeface="Courier New"/>
              </a:rPr>
              <a:t>therapist</a:t>
            </a:r>
            <a:r>
              <a:rPr dirty="0" sz="1350" spc="-25">
                <a:solidFill>
                  <a:srgbClr val="262626"/>
                </a:solidFill>
                <a:latin typeface="Courier New"/>
                <a:cs typeface="Courier New"/>
              </a:rPr>
              <a:t> </a:t>
            </a:r>
            <a:r>
              <a:rPr dirty="0" sz="1350" spc="-10">
                <a:solidFill>
                  <a:srgbClr val="383838"/>
                </a:solidFill>
                <a:latin typeface="Courier New"/>
                <a:cs typeface="Courier New"/>
              </a:rPr>
              <a:t>today.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750253" y="4839214"/>
            <a:ext cx="5016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BCBCBC"/>
                </a:solidFill>
                <a:latin typeface="Times New Roman"/>
                <a:cs typeface="Times New Roman"/>
              </a:rPr>
              <a:t>/,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301" y="5926487"/>
            <a:ext cx="17959070" cy="2766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I</a:t>
            </a:r>
            <a:r>
              <a:rPr dirty="0" sz="1450" spc="21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first</a:t>
            </a:r>
            <a:r>
              <a:rPr dirty="0" sz="1450" spc="-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encountered</a:t>
            </a:r>
            <a:r>
              <a:rPr dirty="0" sz="1450" spc="30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ELIZA</a:t>
            </a:r>
            <a:r>
              <a:rPr dirty="0" sz="1450" spc="7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dirty="0" sz="1450" spc="8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-2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Tandy/Radio</a:t>
            </a:r>
            <a:r>
              <a:rPr dirty="0" sz="1450" spc="13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Shack</a:t>
            </a:r>
            <a:r>
              <a:rPr dirty="0" sz="1450" spc="7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computers</a:t>
            </a:r>
            <a:r>
              <a:rPr dirty="0" sz="1450" spc="10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that</a:t>
            </a:r>
            <a:r>
              <a:rPr dirty="0" sz="1450" spc="11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made</a:t>
            </a:r>
            <a:r>
              <a:rPr dirty="0" sz="1450" spc="14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up</a:t>
            </a:r>
            <a:r>
              <a:rPr dirty="0" sz="1450" spc="8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5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first</a:t>
            </a:r>
            <a:r>
              <a:rPr dirty="0" sz="1450" spc="6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computer</a:t>
            </a:r>
            <a:r>
              <a:rPr dirty="0" sz="1450" spc="10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lab</a:t>
            </a:r>
            <a:r>
              <a:rPr dirty="0" sz="1450" spc="-1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in</a:t>
            </a:r>
            <a:r>
              <a:rPr dirty="0" sz="1450" spc="1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-1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junior</a:t>
            </a:r>
            <a:r>
              <a:rPr dirty="0" sz="1450" spc="10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high</a:t>
            </a:r>
            <a:r>
              <a:rPr dirty="0" sz="1450" spc="2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494949"/>
                </a:solidFill>
                <a:latin typeface="Times New Roman"/>
                <a:cs typeface="Times New Roman"/>
              </a:rPr>
              <a:t>sc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hoo</a:t>
            </a:r>
            <a:r>
              <a:rPr dirty="0" sz="1450">
                <a:solidFill>
                  <a:srgbClr val="0A0A0A"/>
                </a:solidFill>
                <a:latin typeface="Times New Roman"/>
                <a:cs typeface="Times New Roman"/>
              </a:rPr>
              <a:t>l</a:t>
            </a:r>
            <a:r>
              <a:rPr dirty="0" sz="1450" spc="160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dirty="0" sz="1450" spc="8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I</a:t>
            </a:r>
            <a:r>
              <a:rPr dirty="0" sz="1450" spc="16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taught</a:t>
            </a:r>
            <a:r>
              <a:rPr dirty="0" sz="1450" spc="6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0A0A0A"/>
                </a:solidFill>
                <a:latin typeface="Times New Roman"/>
                <a:cs typeface="Times New Roman"/>
              </a:rPr>
              <a:t>in</a:t>
            </a:r>
            <a:r>
              <a:rPr dirty="0" sz="1450" spc="120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8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1970s.</a:t>
            </a:r>
            <a:r>
              <a:rPr dirty="0" sz="1450" spc="5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dirty="0" sz="1450" spc="14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then,</a:t>
            </a:r>
            <a:r>
              <a:rPr dirty="0" sz="1450" spc="-4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ELIZA</a:t>
            </a:r>
            <a:r>
              <a:rPr dirty="0" sz="1450" spc="7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was</a:t>
            </a:r>
            <a:r>
              <a:rPr dirty="0" sz="1450" spc="10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55">
                <a:solidFill>
                  <a:srgbClr val="383838"/>
                </a:solidFill>
                <a:latin typeface="Times New Roman"/>
                <a:cs typeface="Times New Roman"/>
              </a:rPr>
              <a:t>a</a:t>
            </a:r>
            <a:r>
              <a:rPr dirty="0" sz="1450" spc="-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software</a:t>
            </a:r>
            <a:r>
              <a:rPr dirty="0" sz="1450" spc="15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tween</a:t>
            </a:r>
            <a:r>
              <a:rPr dirty="0" sz="1450" spc="17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-10">
                <a:solidFill>
                  <a:srgbClr val="262626"/>
                </a:solidFill>
                <a:latin typeface="Times New Roman"/>
                <a:cs typeface="Times New Roman"/>
              </a:rPr>
              <a:t>herself.</a:t>
            </a:r>
            <a:endParaRPr sz="1450">
              <a:latin typeface="Times New Roman"/>
              <a:cs typeface="Times New Roman"/>
            </a:endParaRPr>
          </a:p>
          <a:p>
            <a:pPr marL="15875" marR="5080" indent="-3810">
              <a:lnSpc>
                <a:spcPts val="1700"/>
              </a:lnSpc>
              <a:spcBef>
                <a:spcPts val="1595"/>
              </a:spcBef>
            </a:pP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dirty="0" sz="1450" spc="-1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early</a:t>
            </a:r>
            <a:r>
              <a:rPr dirty="0" sz="1450" spc="17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natural</a:t>
            </a:r>
            <a:r>
              <a:rPr dirty="0" sz="1450" spc="114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language</a:t>
            </a:r>
            <a:r>
              <a:rPr dirty="0" sz="1450" spc="14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processing</a:t>
            </a:r>
            <a:r>
              <a:rPr dirty="0" sz="1450" spc="21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program</a:t>
            </a:r>
            <a:r>
              <a:rPr dirty="0" sz="1450" spc="19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had</a:t>
            </a:r>
            <a:r>
              <a:rPr dirty="0" sz="1450" spc="15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been</a:t>
            </a:r>
            <a:r>
              <a:rPr dirty="0" sz="1450" spc="11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written</a:t>
            </a:r>
            <a:r>
              <a:rPr dirty="0" sz="1450" spc="14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in</a:t>
            </a:r>
            <a:r>
              <a:rPr dirty="0" sz="1450" spc="6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8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mid-1960s</a:t>
            </a:r>
            <a:r>
              <a:rPr dirty="0" sz="1450" spc="16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50">
                <a:solidFill>
                  <a:srgbClr val="383838"/>
                </a:solidFill>
                <a:latin typeface="Times New Roman"/>
                <a:cs typeface="Times New Roman"/>
              </a:rPr>
              <a:t>at</a:t>
            </a:r>
            <a:r>
              <a:rPr dirty="0" sz="1450" spc="2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3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MIT</a:t>
            </a:r>
            <a:r>
              <a:rPr dirty="0" sz="1450" spc="-10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Artificial</a:t>
            </a:r>
            <a:r>
              <a:rPr dirty="0" sz="1450" spc="9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Intelligence</a:t>
            </a:r>
            <a:r>
              <a:rPr dirty="0" sz="1450" spc="14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Laboratory</a:t>
            </a:r>
            <a:r>
              <a:rPr dirty="0" sz="1450" spc="2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dirty="0" sz="1450" spc="9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Joseph</a:t>
            </a:r>
            <a:r>
              <a:rPr dirty="0" sz="1450" spc="8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Weizenbaum.</a:t>
            </a:r>
            <a:r>
              <a:rPr dirty="0" sz="1450" spc="4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It</a:t>
            </a:r>
            <a:r>
              <a:rPr dirty="0" sz="1450" spc="11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supposedly</a:t>
            </a:r>
            <a:r>
              <a:rPr dirty="0" sz="1450" spc="23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had</a:t>
            </a:r>
            <a:r>
              <a:rPr dirty="0" sz="1450" spc="15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been</a:t>
            </a:r>
            <a:r>
              <a:rPr dirty="0" sz="1450" spc="6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created</a:t>
            </a:r>
            <a:r>
              <a:rPr dirty="0" sz="1450" spc="21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to</a:t>
            </a:r>
            <a:r>
              <a:rPr dirty="0" sz="1450" spc="-2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demonstrate</a:t>
            </a:r>
            <a:r>
              <a:rPr dirty="0" sz="1450" spc="22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how</a:t>
            </a:r>
            <a:r>
              <a:rPr dirty="0" sz="1450" spc="1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superficial</a:t>
            </a:r>
            <a:r>
              <a:rPr dirty="0" sz="1450" spc="14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human</a:t>
            </a:r>
            <a:r>
              <a:rPr dirty="0" sz="1450" spc="15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55">
                <a:solidFill>
                  <a:srgbClr val="383838"/>
                </a:solidFill>
                <a:latin typeface="Times New Roman"/>
                <a:cs typeface="Times New Roman"/>
              </a:rPr>
              <a:t>to</a:t>
            </a:r>
            <a:r>
              <a:rPr dirty="0" sz="1450" spc="-8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-10">
                <a:solidFill>
                  <a:srgbClr val="383838"/>
                </a:solidFill>
                <a:latin typeface="Times New Roman"/>
                <a:cs typeface="Times New Roman"/>
              </a:rPr>
              <a:t>computer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communications</a:t>
            </a:r>
            <a:r>
              <a:rPr dirty="0" sz="1450" spc="-1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was</a:t>
            </a:r>
            <a:r>
              <a:rPr dirty="0" sz="1450" spc="1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at</a:t>
            </a:r>
            <a:r>
              <a:rPr dirty="0" sz="1450" spc="14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that</a:t>
            </a:r>
            <a:r>
              <a:rPr dirty="0" sz="1450" spc="2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time.</a:t>
            </a:r>
            <a:r>
              <a:rPr dirty="0" sz="1450" spc="3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But,</a:t>
            </a:r>
            <a:r>
              <a:rPr dirty="0" sz="1450" spc="-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when</a:t>
            </a:r>
            <a:r>
              <a:rPr dirty="0" sz="1450" spc="8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it</a:t>
            </a:r>
            <a:r>
              <a:rPr dirty="0" sz="1450" spc="8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was</a:t>
            </a:r>
            <a:r>
              <a:rPr dirty="0" sz="1450" spc="114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put</a:t>
            </a:r>
            <a:r>
              <a:rPr dirty="0" sz="1450" spc="3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dirty="0" sz="1450" spc="10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personal</a:t>
            </a:r>
            <a:r>
              <a:rPr dirty="0" sz="1450" spc="11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computers,</a:t>
            </a:r>
            <a:r>
              <a:rPr dirty="0" sz="1450" spc="4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humans</a:t>
            </a:r>
            <a:r>
              <a:rPr dirty="0" sz="1450" spc="6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found</a:t>
            </a:r>
            <a:r>
              <a:rPr dirty="0" sz="1450" spc="13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dirty="0" sz="1450" spc="4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quite</a:t>
            </a:r>
            <a:r>
              <a:rPr dirty="0" sz="1450" spc="-6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-10">
                <a:solidFill>
                  <a:srgbClr val="383838"/>
                </a:solidFill>
                <a:latin typeface="Times New Roman"/>
                <a:cs typeface="Times New Roman"/>
              </a:rPr>
              <a:t>engaging.</a:t>
            </a:r>
            <a:endParaRPr sz="1450">
              <a:latin typeface="Times New Roman"/>
              <a:cs typeface="Times New Roman"/>
            </a:endParaRPr>
          </a:p>
          <a:p>
            <a:pPr marL="24765">
              <a:lnSpc>
                <a:spcPts val="1720"/>
              </a:lnSpc>
              <a:spcBef>
                <a:spcPts val="1455"/>
              </a:spcBef>
            </a:pP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WHAT</a:t>
            </a:r>
            <a:r>
              <a:rPr dirty="0" sz="1450" spc="-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DOES</a:t>
            </a:r>
            <a:r>
              <a:rPr dirty="0" sz="1450" spc="4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ELIZA</a:t>
            </a:r>
            <a:r>
              <a:rPr dirty="0" sz="1450" spc="-1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-25">
                <a:solidFill>
                  <a:srgbClr val="262626"/>
                </a:solidFill>
                <a:latin typeface="Times New Roman"/>
                <a:cs typeface="Times New Roman"/>
              </a:rPr>
              <a:t>DO?</a:t>
            </a:r>
            <a:endParaRPr sz="1450">
              <a:latin typeface="Times New Roman"/>
              <a:cs typeface="Times New Roman"/>
            </a:endParaRPr>
          </a:p>
          <a:p>
            <a:pPr marL="27940" marR="92075" indent="-11430">
              <a:lnSpc>
                <a:spcPts val="1770"/>
              </a:lnSpc>
              <a:spcBef>
                <a:spcPts val="10"/>
              </a:spcBef>
            </a:pP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Using</a:t>
            </a:r>
            <a:r>
              <a:rPr dirty="0" sz="1450" spc="17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"'pattern</a:t>
            </a:r>
            <a:r>
              <a:rPr dirty="0" sz="1450" spc="21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matching</a:t>
            </a:r>
            <a:r>
              <a:rPr dirty="0" sz="1450">
                <a:solidFill>
                  <a:srgbClr val="5B5B5B"/>
                </a:solidFill>
                <a:latin typeface="Times New Roman"/>
                <a:cs typeface="Times New Roman"/>
              </a:rPr>
              <a:t>"</a:t>
            </a:r>
            <a:r>
              <a:rPr dirty="0" sz="1450" spc="10">
                <a:solidFill>
                  <a:srgbClr val="5B5B5B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dirty="0" sz="1450" spc="7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substit</a:t>
            </a:r>
            <a:r>
              <a:rPr dirty="0" sz="1450">
                <a:solidFill>
                  <a:srgbClr val="0A0A0A"/>
                </a:solidFill>
                <a:latin typeface="Times New Roman"/>
                <a:cs typeface="Times New Roman"/>
              </a:rPr>
              <a:t>u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tion</a:t>
            </a:r>
            <a:r>
              <a:rPr dirty="0" sz="1450" spc="114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methodology,</a:t>
            </a:r>
            <a:r>
              <a:rPr dirty="0" sz="1450" spc="10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15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program</a:t>
            </a:r>
            <a:r>
              <a:rPr dirty="0" sz="1450" spc="16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g</a:t>
            </a:r>
            <a:r>
              <a:rPr dirty="0" sz="1450">
                <a:solidFill>
                  <a:srgbClr val="0A0A0A"/>
                </a:solidFill>
                <a:latin typeface="Times New Roman"/>
                <a:cs typeface="Times New Roman"/>
              </a:rPr>
              <a:t>i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ves</a:t>
            </a:r>
            <a:r>
              <a:rPr dirty="0" sz="1450" spc="-4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canned</a:t>
            </a:r>
            <a:r>
              <a:rPr dirty="0" sz="1450" spc="18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responses</a:t>
            </a:r>
            <a:r>
              <a:rPr dirty="0" sz="1450" spc="18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that</a:t>
            </a:r>
            <a:r>
              <a:rPr dirty="0" sz="1450" spc="16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made</a:t>
            </a:r>
            <a:r>
              <a:rPr dirty="0" sz="1450" spc="2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early</a:t>
            </a:r>
            <a:r>
              <a:rPr dirty="0" sz="1450" spc="15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users</a:t>
            </a:r>
            <a:r>
              <a:rPr dirty="0" sz="1450" spc="11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feel</a:t>
            </a:r>
            <a:r>
              <a:rPr dirty="0" sz="1450" spc="11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they</a:t>
            </a:r>
            <a:r>
              <a:rPr dirty="0" sz="1450" spc="204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were</a:t>
            </a:r>
            <a:r>
              <a:rPr dirty="0" sz="1450" spc="1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talking</a:t>
            </a:r>
            <a:r>
              <a:rPr dirty="0" sz="1450" spc="15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dirty="0" sz="1450" spc="3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someone</a:t>
            </a:r>
            <a:r>
              <a:rPr dirty="0" sz="1450" spc="17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who</a:t>
            </a:r>
            <a:r>
              <a:rPr dirty="0" sz="1450" spc="10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understood</a:t>
            </a:r>
            <a:r>
              <a:rPr dirty="0" sz="1450" spc="31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their</a:t>
            </a:r>
            <a:r>
              <a:rPr dirty="0" sz="1450" spc="3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input.</a:t>
            </a:r>
            <a:r>
              <a:rPr dirty="0" sz="1450" spc="-3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114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program</a:t>
            </a:r>
            <a:r>
              <a:rPr dirty="0" sz="1450" spc="204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was</a:t>
            </a:r>
            <a:r>
              <a:rPr dirty="0" sz="1450" spc="4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limited</a:t>
            </a:r>
            <a:r>
              <a:rPr dirty="0" sz="1450" spc="20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dirty="0" sz="1450" spc="16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2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494949"/>
                </a:solidFill>
                <a:latin typeface="Times New Roman"/>
                <a:cs typeface="Times New Roman"/>
              </a:rPr>
              <a:t>scripts</a:t>
            </a:r>
            <a:r>
              <a:rPr dirty="0" sz="1450" spc="165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that</a:t>
            </a:r>
            <a:r>
              <a:rPr dirty="0" sz="1450" spc="1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were</a:t>
            </a:r>
            <a:r>
              <a:rPr dirty="0" sz="1450" spc="4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in</a:t>
            </a:r>
            <a:r>
              <a:rPr dirty="0" sz="1450" spc="11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-25">
                <a:solidFill>
                  <a:srgbClr val="262626"/>
                </a:solidFill>
                <a:latin typeface="Times New Roman"/>
                <a:cs typeface="Times New Roman"/>
              </a:rPr>
              <a:t>the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program.</a:t>
            </a:r>
            <a:r>
              <a:rPr dirty="0" sz="1450" spc="3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(ELIZA</a:t>
            </a:r>
            <a:r>
              <a:rPr dirty="0" sz="1450" spc="6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was</a:t>
            </a:r>
            <a:r>
              <a:rPr dirty="0" sz="1450" spc="4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originally</a:t>
            </a:r>
            <a:r>
              <a:rPr dirty="0" sz="1450" spc="26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written</a:t>
            </a:r>
            <a:r>
              <a:rPr dirty="0" sz="1450" spc="14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in</a:t>
            </a:r>
            <a:r>
              <a:rPr dirty="0" sz="1450" spc="5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u="heavy" sz="1450" spc="-10">
                <a:solidFill>
                  <a:srgbClr val="2423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MAD</a:t>
            </a:r>
            <a:r>
              <a:rPr dirty="0" u="heavy" sz="1450" spc="-10">
                <a:solidFill>
                  <a:srgbClr val="3D3B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-</a:t>
            </a:r>
            <a:r>
              <a:rPr dirty="0" u="heavy" sz="1450">
                <a:solidFill>
                  <a:srgbClr val="2423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SliR</a:t>
            </a:r>
            <a:r>
              <a:rPr dirty="0" u="heavy" sz="1450">
                <a:solidFill>
                  <a:srgbClr val="0A0A0A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.</a:t>
            </a:r>
            <a:r>
              <a:rPr dirty="0" u="heavy" sz="1450">
                <a:solidFill>
                  <a:srgbClr val="383838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)</a:t>
            </a:r>
            <a:r>
              <a:rPr dirty="0" sz="1450" spc="8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Many</a:t>
            </a:r>
            <a:r>
              <a:rPr dirty="0" sz="1450" spc="2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variations</a:t>
            </a:r>
            <a:r>
              <a:rPr dirty="0" sz="1450" spc="11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dirty="0" sz="1450" spc="16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-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original</a:t>
            </a:r>
            <a:r>
              <a:rPr dirty="0" sz="1450" spc="9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scripts</a:t>
            </a:r>
            <a:r>
              <a:rPr dirty="0" sz="1450" spc="17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were</a:t>
            </a:r>
            <a:r>
              <a:rPr dirty="0" sz="1450" spc="12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made</a:t>
            </a:r>
            <a:r>
              <a:rPr dirty="0" sz="1450" spc="114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50">
                <a:solidFill>
                  <a:srgbClr val="383838"/>
                </a:solidFill>
                <a:latin typeface="Times New Roman"/>
                <a:cs typeface="Times New Roman"/>
              </a:rPr>
              <a:t>as</a:t>
            </a:r>
            <a:r>
              <a:rPr dirty="0" sz="1450" spc="-4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amateur</a:t>
            </a:r>
            <a:r>
              <a:rPr dirty="0" sz="1450" spc="3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coders</a:t>
            </a:r>
            <a:r>
              <a:rPr dirty="0" sz="1450" spc="12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played</a:t>
            </a:r>
            <a:r>
              <a:rPr dirty="0" sz="1450" spc="15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around</a:t>
            </a:r>
            <a:r>
              <a:rPr dirty="0" sz="1450" spc="24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dirty="0" sz="1450" spc="9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-4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fairly</a:t>
            </a:r>
            <a:r>
              <a:rPr dirty="0" sz="1450" spc="14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simple</a:t>
            </a:r>
            <a:r>
              <a:rPr dirty="0" sz="1450" spc="2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-10">
                <a:solidFill>
                  <a:srgbClr val="383838"/>
                </a:solidFill>
                <a:latin typeface="Times New Roman"/>
                <a:cs typeface="Times New Roman"/>
              </a:rPr>
              <a:t>code.</a:t>
            </a:r>
            <a:endParaRPr sz="145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1400"/>
              </a:spcBef>
            </a:pP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Perhaps</a:t>
            </a:r>
            <a:r>
              <a:rPr dirty="0" sz="1450" spc="14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4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most</a:t>
            </a:r>
            <a:r>
              <a:rPr dirty="0" sz="1450" spc="10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well</a:t>
            </a:r>
            <a:r>
              <a:rPr dirty="0" sz="1450" spc="11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known</a:t>
            </a:r>
            <a:r>
              <a:rPr dirty="0" sz="1450" spc="16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variation</a:t>
            </a:r>
            <a:r>
              <a:rPr dirty="0" sz="1450" spc="2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was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called</a:t>
            </a:r>
            <a:r>
              <a:rPr dirty="0" sz="1450" spc="14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DOCTOR.</a:t>
            </a:r>
            <a:r>
              <a:rPr dirty="0" sz="1450" spc="-3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dirty="0" sz="1450" spc="13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was</a:t>
            </a:r>
            <a:r>
              <a:rPr dirty="0" sz="1450" spc="8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made</a:t>
            </a:r>
            <a:r>
              <a:rPr dirty="0" sz="1450" spc="1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dirty="0" sz="1450" spc="6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respond</a:t>
            </a:r>
            <a:r>
              <a:rPr dirty="0" sz="1450" spc="2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like</a:t>
            </a:r>
            <a:r>
              <a:rPr dirty="0" sz="1450" spc="5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55">
                <a:solidFill>
                  <a:srgbClr val="383838"/>
                </a:solidFill>
                <a:latin typeface="Times New Roman"/>
                <a:cs typeface="Times New Roman"/>
              </a:rPr>
              <a:t>a</a:t>
            </a:r>
            <a:r>
              <a:rPr dirty="0" sz="1450" spc="8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u="heavy" sz="1450">
                <a:solidFill>
                  <a:srgbClr val="2423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Ro</a:t>
            </a:r>
            <a:r>
              <a:rPr dirty="0" u="heavy" sz="1450">
                <a:solidFill>
                  <a:srgbClr val="3D3B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ge</a:t>
            </a:r>
            <a:r>
              <a:rPr dirty="0" u="heavy" sz="1450">
                <a:solidFill>
                  <a:srgbClr val="2423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ri</a:t>
            </a:r>
            <a:r>
              <a:rPr dirty="0" u="heavy" sz="1450">
                <a:solidFill>
                  <a:srgbClr val="3D3B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a</a:t>
            </a:r>
            <a:r>
              <a:rPr dirty="0" u="heavy" sz="1450">
                <a:solidFill>
                  <a:srgbClr val="2423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n</a:t>
            </a:r>
            <a:r>
              <a:rPr dirty="0" u="heavy" sz="1450" spc="70">
                <a:solidFill>
                  <a:srgbClr val="2423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450" spc="-80">
                <a:solidFill>
                  <a:srgbClr val="2423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Q</a:t>
            </a:r>
            <a:r>
              <a:rPr dirty="0" u="heavy" sz="1450" spc="-80">
                <a:solidFill>
                  <a:srgbClr val="3D3B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SY.C</a:t>
            </a:r>
            <a:r>
              <a:rPr dirty="0" u="heavy" sz="1450" spc="-80">
                <a:solidFill>
                  <a:srgbClr val="2423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hoth</a:t>
            </a:r>
            <a:r>
              <a:rPr dirty="0" u="heavy" sz="1450" spc="-80">
                <a:solidFill>
                  <a:srgbClr val="3D3B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e</a:t>
            </a:r>
            <a:r>
              <a:rPr dirty="0" u="heavy" sz="1450" spc="-80">
                <a:solidFill>
                  <a:srgbClr val="2423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r</a:t>
            </a:r>
            <a:r>
              <a:rPr dirty="0" u="heavy" sz="1450" spc="-80">
                <a:solidFill>
                  <a:srgbClr val="3D3B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a</a:t>
            </a:r>
            <a:r>
              <a:rPr dirty="0" u="heavy" sz="1450" spc="-80">
                <a:solidFill>
                  <a:srgbClr val="2423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g</a:t>
            </a:r>
            <a:r>
              <a:rPr dirty="0" u="heavy" sz="1450" spc="-80">
                <a:solidFill>
                  <a:srgbClr val="3D3BEF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is</a:t>
            </a:r>
            <a:r>
              <a:rPr dirty="0" u="heavy" sz="1450" spc="-80">
                <a:solidFill>
                  <a:srgbClr val="383838"/>
                </a:solidFill>
                <a:uFill>
                  <a:solidFill>
                    <a:srgbClr val="383838"/>
                  </a:solidFill>
                </a:uFill>
                <a:latin typeface="Times New Roman"/>
                <a:cs typeface="Times New Roman"/>
              </a:rPr>
              <a:t>t.</a:t>
            </a:r>
            <a:r>
              <a:rPr dirty="0" sz="1450" spc="9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In</a:t>
            </a:r>
            <a:r>
              <a:rPr dirty="0" sz="1450" spc="114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this</a:t>
            </a:r>
            <a:r>
              <a:rPr dirty="0" sz="1450" spc="4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instance,</a:t>
            </a:r>
            <a:r>
              <a:rPr dirty="0" sz="1450" spc="6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 therapist</a:t>
            </a:r>
            <a:r>
              <a:rPr dirty="0" sz="1450" spc="229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494949"/>
                </a:solidFill>
                <a:latin typeface="Times New Roman"/>
                <a:cs typeface="Times New Roman"/>
              </a:rPr>
              <a:t>"reflects"</a:t>
            </a:r>
            <a:r>
              <a:rPr dirty="0" sz="1450" spc="17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dirty="0" sz="1450" spc="5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dirty="0" sz="1450" spc="2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questions</a:t>
            </a:r>
            <a:r>
              <a:rPr dirty="0" sz="1450" spc="12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dirty="0" sz="1450" spc="114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turning</a:t>
            </a:r>
            <a:r>
              <a:rPr dirty="0" sz="1450" spc="13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the questions</a:t>
            </a:r>
            <a:r>
              <a:rPr dirty="0" sz="1450" spc="23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back</a:t>
            </a:r>
            <a:r>
              <a:rPr dirty="0" sz="1450" spc="6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50">
                <a:solidFill>
                  <a:srgbClr val="383838"/>
                </a:solidFill>
                <a:latin typeface="Times New Roman"/>
                <a:cs typeface="Times New Roman"/>
              </a:rPr>
              <a:t>at</a:t>
            </a:r>
            <a:r>
              <a:rPr dirty="0" sz="1450" spc="3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the</a:t>
            </a:r>
            <a:r>
              <a:rPr dirty="0" sz="1450" spc="7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-10">
                <a:solidFill>
                  <a:srgbClr val="262626"/>
                </a:solidFill>
                <a:latin typeface="Times New Roman"/>
                <a:cs typeface="Times New Roman"/>
              </a:rPr>
              <a:t>patient.</a:t>
            </a:r>
            <a:endParaRPr sz="1450">
              <a:latin typeface="Times New Roman"/>
              <a:cs typeface="Times New Roman"/>
            </a:endParaRPr>
          </a:p>
          <a:p>
            <a:pPr marL="25400" marR="219710" indent="-11430">
              <a:lnSpc>
                <a:spcPct val="101600"/>
              </a:lnSpc>
              <a:spcBef>
                <a:spcPts val="1445"/>
              </a:spcBef>
            </a:pP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ELIZA</a:t>
            </a:r>
            <a:r>
              <a:rPr dirty="0" sz="1450" spc="1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was</a:t>
            </a:r>
            <a:r>
              <a:rPr dirty="0" sz="1450" spc="-1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5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dirty="0" sz="1450" spc="-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of</a:t>
            </a:r>
            <a:r>
              <a:rPr dirty="0" sz="1450" spc="11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1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first chatterbots</a:t>
            </a:r>
            <a:r>
              <a:rPr dirty="0" sz="1450" spc="12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(later</a:t>
            </a:r>
            <a:r>
              <a:rPr dirty="0" sz="1450" spc="3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clipped</a:t>
            </a:r>
            <a:r>
              <a:rPr dirty="0" sz="1450" spc="21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55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dirty="0" sz="1450" spc="-9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chatbot)</a:t>
            </a:r>
            <a:r>
              <a:rPr dirty="0" sz="1450" spc="10">
                <a:solidFill>
                  <a:srgbClr val="0A0A0A"/>
                </a:solidFill>
                <a:latin typeface="Times New Roman"/>
                <a:cs typeface="Times New Roman"/>
              </a:rPr>
              <a:t>.</a:t>
            </a:r>
            <a:r>
              <a:rPr dirty="0" sz="1450" spc="-70">
                <a:solidFill>
                  <a:srgbClr val="0A0A0A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dirty="0" sz="1450" spc="10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was</a:t>
            </a:r>
            <a:r>
              <a:rPr dirty="0" sz="1450" spc="5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also</a:t>
            </a:r>
            <a:r>
              <a:rPr dirty="0" sz="1450" spc="2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an</a:t>
            </a:r>
            <a:r>
              <a:rPr dirty="0" sz="1450" spc="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early</a:t>
            </a:r>
            <a:r>
              <a:rPr dirty="0" sz="1450" spc="14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test</a:t>
            </a:r>
            <a:r>
              <a:rPr dirty="0" sz="1450" spc="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case</a:t>
            </a:r>
            <a:r>
              <a:rPr dirty="0" sz="1450" spc="-7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50">
                <a:solidFill>
                  <a:srgbClr val="262626"/>
                </a:solidFill>
                <a:latin typeface="Times New Roman"/>
                <a:cs typeface="Times New Roman"/>
              </a:rPr>
              <a:t>for</a:t>
            </a:r>
            <a:r>
              <a:rPr dirty="0" sz="1450" spc="2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dirty="0" sz="1450" spc="-5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Turing</a:t>
            </a:r>
            <a:r>
              <a:rPr dirty="0" sz="1450" spc="-3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Test,</a:t>
            </a:r>
            <a:r>
              <a:rPr dirty="0" sz="1450" spc="-5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55">
                <a:solidFill>
                  <a:srgbClr val="262626"/>
                </a:solidFill>
                <a:latin typeface="Times New Roman"/>
                <a:cs typeface="Times New Roman"/>
              </a:rPr>
              <a:t>a</a:t>
            </a:r>
            <a:r>
              <a:rPr dirty="0" sz="1450" spc="3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test</a:t>
            </a:r>
            <a:r>
              <a:rPr dirty="0" sz="1450" spc="-4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of</a:t>
            </a:r>
            <a:r>
              <a:rPr dirty="0" sz="1450" spc="6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a</a:t>
            </a:r>
            <a:r>
              <a:rPr dirty="0" sz="1450" spc="114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machine</a:t>
            </a:r>
            <a:r>
              <a:rPr dirty="0" sz="1450" spc="10">
                <a:solidFill>
                  <a:srgbClr val="6D6D6D"/>
                </a:solidFill>
                <a:latin typeface="Times New Roman"/>
                <a:cs typeface="Times New Roman"/>
              </a:rPr>
              <a:t>'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s</a:t>
            </a:r>
            <a:r>
              <a:rPr dirty="0" sz="1450" spc="1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ability</a:t>
            </a:r>
            <a:r>
              <a:rPr dirty="0" sz="1450" spc="13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to</a:t>
            </a:r>
            <a:r>
              <a:rPr dirty="0" sz="1450" spc="-5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exhibit</a:t>
            </a:r>
            <a:r>
              <a:rPr dirty="0" sz="1450" spc="4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intelligent</a:t>
            </a:r>
            <a:r>
              <a:rPr dirty="0" sz="1450" spc="15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behavior</a:t>
            </a:r>
            <a:r>
              <a:rPr dirty="0" sz="1450" spc="1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equivalent</a:t>
            </a:r>
            <a:r>
              <a:rPr dirty="0" sz="1450" spc="15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to,</a:t>
            </a:r>
            <a:r>
              <a:rPr dirty="0" sz="1450" spc="-7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or</a:t>
            </a:r>
            <a:r>
              <a:rPr dirty="0" sz="1450" spc="3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indistinguishable</a:t>
            </a:r>
            <a:r>
              <a:rPr dirty="0" sz="1450" spc="-3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from,</a:t>
            </a:r>
            <a:r>
              <a:rPr dirty="0" sz="1450" spc="-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that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of</a:t>
            </a:r>
            <a:r>
              <a:rPr dirty="0" sz="1450" spc="6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a</a:t>
            </a:r>
            <a:r>
              <a:rPr dirty="0" sz="1450" spc="114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 spc="10">
                <a:solidFill>
                  <a:srgbClr val="262626"/>
                </a:solidFill>
                <a:latin typeface="Times New Roman"/>
                <a:cs typeface="Times New Roman"/>
              </a:rPr>
              <a:t>human.</a:t>
            </a:r>
            <a:r>
              <a:rPr dirty="0" sz="1450" spc="1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-25">
                <a:solidFill>
                  <a:srgbClr val="262626"/>
                </a:solidFill>
                <a:latin typeface="Times New Roman"/>
                <a:cs typeface="Times New Roman"/>
              </a:rPr>
              <a:t>By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today's</a:t>
            </a:r>
            <a:r>
              <a:rPr dirty="0" sz="1450" spc="7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standards</a:t>
            </a:r>
            <a:r>
              <a:rPr dirty="0" sz="1450" spc="15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ELIZA</a:t>
            </a:r>
            <a:r>
              <a:rPr dirty="0" sz="1450" spc="-8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fails</a:t>
            </a:r>
            <a:r>
              <a:rPr dirty="0" sz="1450" spc="9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very</a:t>
            </a:r>
            <a:r>
              <a:rPr dirty="0" sz="1450" spc="14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quickly</a:t>
            </a:r>
            <a:r>
              <a:rPr dirty="0" sz="1450" spc="16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dirty="0" sz="1450" spc="14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you</a:t>
            </a:r>
            <a:r>
              <a:rPr dirty="0" sz="1450" spc="114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ask</a:t>
            </a:r>
            <a:r>
              <a:rPr dirty="0" sz="1450" spc="7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dirty="0" sz="1450" spc="9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55">
                <a:solidFill>
                  <a:srgbClr val="383838"/>
                </a:solidFill>
                <a:latin typeface="Times New Roman"/>
                <a:cs typeface="Times New Roman"/>
              </a:rPr>
              <a:t>a</a:t>
            </a:r>
            <a:r>
              <a:rPr dirty="0" sz="1450" spc="-2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few</a:t>
            </a:r>
            <a:r>
              <a:rPr dirty="0" sz="1450" spc="1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450">
                <a:solidFill>
                  <a:srgbClr val="383838"/>
                </a:solidFill>
                <a:latin typeface="Times New Roman"/>
                <a:cs typeface="Times New Roman"/>
              </a:rPr>
              <a:t>comp</a:t>
            </a:r>
            <a:r>
              <a:rPr dirty="0" sz="1450">
                <a:solidFill>
                  <a:srgbClr val="0A0A0A"/>
                </a:solidFill>
                <a:latin typeface="Times New Roman"/>
                <a:cs typeface="Times New Roman"/>
              </a:rPr>
              <a:t>l</a:t>
            </a:r>
            <a:r>
              <a:rPr dirty="0" sz="1450">
                <a:solidFill>
                  <a:srgbClr val="262626"/>
                </a:solidFill>
                <a:latin typeface="Times New Roman"/>
                <a:cs typeface="Times New Roman"/>
              </a:rPr>
              <a:t>ex</a:t>
            </a:r>
            <a:r>
              <a:rPr dirty="0" sz="1450" spc="85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1450" spc="-10">
                <a:solidFill>
                  <a:srgbClr val="262626"/>
                </a:solidFill>
                <a:latin typeface="Times New Roman"/>
                <a:cs typeface="Times New Roman"/>
              </a:rPr>
              <a:t>questions.</a:t>
            </a:r>
            <a:endParaRPr sz="1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60"/>
              <a:t>Large</a:t>
            </a:r>
            <a:r>
              <a:rPr dirty="0" spc="-335"/>
              <a:t> </a:t>
            </a:r>
            <a:r>
              <a:rPr dirty="0" spc="-350"/>
              <a:t>Language</a:t>
            </a:r>
            <a:r>
              <a:rPr dirty="0" spc="-330"/>
              <a:t> </a:t>
            </a:r>
            <a:r>
              <a:rPr dirty="0" spc="-300"/>
              <a:t>Models</a:t>
            </a:r>
            <a:r>
              <a:rPr dirty="0" spc="-330"/>
              <a:t> </a:t>
            </a:r>
            <a:r>
              <a:rPr dirty="0" spc="-290"/>
              <a:t>(LLM)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24452" y="2550659"/>
            <a:ext cx="1463548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460" y="3050397"/>
            <a:ext cx="3231060" cy="106716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6759" y="155756"/>
            <a:ext cx="398161" cy="36183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043420" y="9668685"/>
            <a:ext cx="10160000" cy="0"/>
          </a:xfrm>
          <a:custGeom>
            <a:avLst/>
            <a:gdLst/>
            <a:ahLst/>
            <a:cxnLst/>
            <a:rect l="l" t="t" r="r" b="b"/>
            <a:pathLst>
              <a:path w="10160000" h="0">
                <a:moveTo>
                  <a:pt x="0" y="0"/>
                </a:moveTo>
                <a:lnTo>
                  <a:pt x="10159990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5759239" y="210231"/>
            <a:ext cx="4464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343436"/>
                </a:solidFill>
                <a:latin typeface="Arial"/>
                <a:cs typeface="Arial"/>
              </a:rPr>
              <a:t>G</a:t>
            </a:r>
            <a:r>
              <a:rPr dirty="0" sz="1200" spc="-10">
                <a:solidFill>
                  <a:srgbClr val="67696E"/>
                </a:solidFill>
                <a:latin typeface="Arial"/>
                <a:cs typeface="Arial"/>
              </a:rPr>
              <a:t>m</a:t>
            </a:r>
            <a:r>
              <a:rPr dirty="0" sz="1200" spc="-10">
                <a:solidFill>
                  <a:srgbClr val="343436"/>
                </a:solidFill>
                <a:latin typeface="Arial"/>
                <a:cs typeface="Arial"/>
              </a:rPr>
              <a:t>ai</a:t>
            </a:r>
            <a:r>
              <a:rPr dirty="0" sz="1200" spc="-10">
                <a:solidFill>
                  <a:srgbClr val="7C8285"/>
                </a:solidFill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6343515" y="210231"/>
            <a:ext cx="5346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67696E"/>
                </a:solidFill>
                <a:latin typeface="Arial"/>
                <a:cs typeface="Arial"/>
              </a:rPr>
              <a:t>I</a:t>
            </a:r>
            <a:r>
              <a:rPr dirty="0" sz="1200" spc="-10">
                <a:solidFill>
                  <a:srgbClr val="4D4F4F"/>
                </a:solidFill>
                <a:latin typeface="Arial"/>
                <a:cs typeface="Arial"/>
              </a:rPr>
              <a:t>mag</a:t>
            </a:r>
            <a:r>
              <a:rPr dirty="0" sz="1200" spc="-10">
                <a:solidFill>
                  <a:srgbClr val="343436"/>
                </a:solidFill>
                <a:latin typeface="Arial"/>
                <a:cs typeface="Arial"/>
              </a:rPr>
              <a:t>e</a:t>
            </a:r>
            <a:r>
              <a:rPr dirty="0" sz="1200" spc="-10">
                <a:solidFill>
                  <a:srgbClr val="4D4F4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099178" y="4573821"/>
            <a:ext cx="227329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25">
                <a:solidFill>
                  <a:srgbClr val="A3A8AE"/>
                </a:solidFill>
                <a:latin typeface="Arial"/>
                <a:cs typeface="Arial"/>
              </a:rPr>
              <a:t>0.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458121" y="4584508"/>
            <a:ext cx="65532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0">
                <a:solidFill>
                  <a:srgbClr val="343436"/>
                </a:solidFill>
                <a:latin typeface="Arial"/>
                <a:cs typeface="Arial"/>
              </a:rPr>
              <a:t>ch</a:t>
            </a:r>
            <a:r>
              <a:rPr dirty="0" sz="1450" spc="-10">
                <a:solidFill>
                  <a:srgbClr val="4D4F4F"/>
                </a:solidFill>
                <a:latin typeface="Arial"/>
                <a:cs typeface="Arial"/>
              </a:rPr>
              <a:t>at</a:t>
            </a:r>
            <a:r>
              <a:rPr dirty="0" sz="1450" spc="-10">
                <a:solidFill>
                  <a:srgbClr val="343436"/>
                </a:solidFill>
                <a:latin typeface="Arial"/>
                <a:cs typeface="Arial"/>
              </a:rPr>
              <a:t>gpt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899971" y="4571023"/>
            <a:ext cx="17589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0" b="1">
                <a:solidFill>
                  <a:srgbClr val="7C8285"/>
                </a:solidFill>
                <a:latin typeface="Arial"/>
                <a:cs typeface="Arial"/>
              </a:rPr>
              <a:t>X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453133" y="4454992"/>
            <a:ext cx="227329" cy="8807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600" spc="-785">
                <a:solidFill>
                  <a:srgbClr val="777EAF"/>
                </a:solidFill>
                <a:latin typeface="Arial"/>
                <a:cs typeface="Arial"/>
              </a:rPr>
              <a:t>"'</a:t>
            </a:r>
            <a:endParaRPr sz="5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905722" y="4549902"/>
            <a:ext cx="28194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50" spc="-670" b="1" i="1">
                <a:solidFill>
                  <a:srgbClr val="6B93CD"/>
                </a:solidFill>
                <a:latin typeface="Arial"/>
                <a:cs typeface="Arial"/>
              </a:rPr>
              <a:t>r</a:t>
            </a:r>
            <a:r>
              <a:rPr dirty="0" baseline="-27777" sz="1200" spc="-352" b="1">
                <a:solidFill>
                  <a:srgbClr val="D6525B"/>
                </a:solidFill>
                <a:latin typeface="Arial"/>
                <a:cs typeface="Arial"/>
              </a:rPr>
              <a:t>L</a:t>
            </a:r>
            <a:r>
              <a:rPr dirty="0" sz="1650" spc="-170" b="1" i="1">
                <a:solidFill>
                  <a:srgbClr val="6B93CD"/>
                </a:solidFill>
                <a:latin typeface="Arial"/>
                <a:cs typeface="Arial"/>
              </a:rPr>
              <a:t>:</a:t>
            </a:r>
            <a:r>
              <a:rPr dirty="0" baseline="-27777" sz="1200" spc="-375" b="1">
                <a:solidFill>
                  <a:srgbClr val="D6525B"/>
                </a:solidFill>
                <a:latin typeface="Arial"/>
                <a:cs typeface="Arial"/>
              </a:rPr>
              <a:t>:</a:t>
            </a:r>
            <a:r>
              <a:rPr dirty="0" sz="1650" spc="-365" b="1" i="1">
                <a:solidFill>
                  <a:srgbClr val="6B93CD"/>
                </a:solidFill>
                <a:latin typeface="Arial"/>
                <a:cs typeface="Arial"/>
              </a:rPr>
              <a:t>"</a:t>
            </a:r>
            <a:r>
              <a:rPr dirty="0" baseline="-27777" sz="1200" spc="-179" b="1">
                <a:solidFill>
                  <a:srgbClr val="03A85B"/>
                </a:solidFill>
                <a:latin typeface="Arial"/>
                <a:cs typeface="Arial"/>
              </a:rPr>
              <a:t>.</a:t>
            </a:r>
            <a:r>
              <a:rPr dirty="0" sz="1650" spc="-45" b="1" i="1">
                <a:solidFill>
                  <a:srgbClr val="6B93CD"/>
                </a:solidFill>
                <a:latin typeface="Arial"/>
                <a:cs typeface="Arial"/>
              </a:rPr>
              <a:t>'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099229" y="4996721"/>
            <a:ext cx="220345" cy="360997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844"/>
              </a:spcBef>
            </a:pPr>
            <a:r>
              <a:rPr dirty="0" sz="1750" spc="425">
                <a:solidFill>
                  <a:srgbClr val="A3A8AE"/>
                </a:solidFill>
                <a:latin typeface="Arial"/>
                <a:cs typeface="Arial"/>
              </a:rPr>
              <a:t>0</a:t>
            </a:r>
            <a:endParaRPr sz="175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750"/>
              </a:spcBef>
            </a:pPr>
            <a:r>
              <a:rPr dirty="0" sz="1750" spc="-50">
                <a:solidFill>
                  <a:srgbClr val="A3A8AE"/>
                </a:solidFill>
                <a:latin typeface="Arial"/>
                <a:cs typeface="Arial"/>
              </a:rPr>
              <a:t>0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700" spc="-114">
                <a:solidFill>
                  <a:srgbClr val="A3A8AE"/>
                </a:solidFill>
                <a:latin typeface="Arial"/>
                <a:cs typeface="Arial"/>
              </a:rPr>
              <a:t>Q.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1700" spc="-114">
                <a:solidFill>
                  <a:srgbClr val="A3A8AE"/>
                </a:solidFill>
                <a:latin typeface="Arial"/>
                <a:cs typeface="Arial"/>
              </a:rPr>
              <a:t>Q.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1700" spc="-114">
                <a:solidFill>
                  <a:srgbClr val="A3A8AE"/>
                </a:solidFill>
                <a:latin typeface="Arial"/>
                <a:cs typeface="Arial"/>
              </a:rPr>
              <a:t>Q.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700" spc="-114">
                <a:solidFill>
                  <a:srgbClr val="A3A8AE"/>
                </a:solidFill>
                <a:latin typeface="Arial"/>
                <a:cs typeface="Arial"/>
              </a:rPr>
              <a:t>Q.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700" spc="-114">
                <a:solidFill>
                  <a:srgbClr val="A3A8AE"/>
                </a:solidFill>
                <a:latin typeface="Arial"/>
                <a:cs typeface="Arial"/>
              </a:rPr>
              <a:t>Q.</a:t>
            </a:r>
            <a:endParaRPr sz="17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795"/>
              </a:spcBef>
            </a:pPr>
            <a:r>
              <a:rPr dirty="0" sz="1500" spc="-25">
                <a:solidFill>
                  <a:srgbClr val="A3A8AE"/>
                </a:solidFill>
                <a:latin typeface="Times New Roman"/>
                <a:cs typeface="Times New Roman"/>
              </a:rPr>
              <a:t>Q.</a:t>
            </a:r>
            <a:endParaRPr sz="15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1045"/>
              </a:spcBef>
            </a:pPr>
            <a:r>
              <a:rPr dirty="0" sz="1500" spc="-25">
                <a:solidFill>
                  <a:srgbClr val="A3A8AE"/>
                </a:solidFill>
                <a:latin typeface="Times New Roman"/>
                <a:cs typeface="Times New Roman"/>
              </a:rPr>
              <a:t>Q.</a:t>
            </a:r>
            <a:endParaRPr sz="15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1085"/>
              </a:spcBef>
            </a:pPr>
            <a:r>
              <a:rPr dirty="0" sz="1500" spc="-25">
                <a:solidFill>
                  <a:srgbClr val="A3A8AE"/>
                </a:solidFill>
                <a:latin typeface="Times New Roman"/>
                <a:cs typeface="Times New Roman"/>
              </a:rPr>
              <a:t>Q.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66905" y="5111223"/>
            <a:ext cx="2992755" cy="3512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622B90"/>
                </a:solidFill>
                <a:latin typeface="Arial"/>
                <a:cs typeface="Arial"/>
              </a:rPr>
              <a:t>chatgpt</a:t>
            </a:r>
            <a:r>
              <a:rPr dirty="0" sz="1450" spc="25">
                <a:solidFill>
                  <a:srgbClr val="622B90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622B90"/>
                </a:solidFill>
                <a:latin typeface="Arial"/>
                <a:cs typeface="Arial"/>
              </a:rPr>
              <a:t>trained</a:t>
            </a:r>
            <a:r>
              <a:rPr dirty="0" sz="1450" spc="40" b="1">
                <a:solidFill>
                  <a:srgbClr val="622B90"/>
                </a:solidFill>
                <a:latin typeface="Arial"/>
                <a:cs typeface="Arial"/>
              </a:rPr>
              <a:t> </a:t>
            </a:r>
            <a:r>
              <a:rPr dirty="0" sz="1450" spc="65" b="1">
                <a:solidFill>
                  <a:srgbClr val="622B90"/>
                </a:solidFill>
                <a:latin typeface="Arial"/>
                <a:cs typeface="Arial"/>
              </a:rPr>
              <a:t>on</a:t>
            </a:r>
            <a:r>
              <a:rPr dirty="0" sz="1450" spc="50" b="1">
                <a:solidFill>
                  <a:srgbClr val="622B90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622B90"/>
                </a:solidFill>
                <a:latin typeface="Arial"/>
                <a:cs typeface="Arial"/>
              </a:rPr>
              <a:t>copyright</a:t>
            </a:r>
            <a:r>
              <a:rPr dirty="0" sz="1450" spc="204" b="1">
                <a:solidFill>
                  <a:srgbClr val="622B90"/>
                </a:solidFill>
                <a:latin typeface="Arial"/>
                <a:cs typeface="Arial"/>
              </a:rPr>
              <a:t> </a:t>
            </a:r>
            <a:r>
              <a:rPr dirty="0" sz="1450" spc="-20" b="1">
                <a:solidFill>
                  <a:srgbClr val="622B90"/>
                </a:solidFill>
                <a:latin typeface="Arial"/>
                <a:cs typeface="Arial"/>
              </a:rPr>
              <a:t>data</a:t>
            </a:r>
            <a:endParaRPr sz="1450">
              <a:latin typeface="Arial"/>
              <a:cs typeface="Arial"/>
            </a:endParaRPr>
          </a:p>
          <a:p>
            <a:pPr marL="12700" marR="1948180">
              <a:lnSpc>
                <a:spcPct val="163700"/>
              </a:lnSpc>
            </a:pPr>
            <a:r>
              <a:rPr dirty="0" sz="1450">
                <a:solidFill>
                  <a:srgbClr val="622B90"/>
                </a:solidFill>
                <a:latin typeface="Arial"/>
                <a:cs typeface="Arial"/>
              </a:rPr>
              <a:t>chatgpt</a:t>
            </a:r>
            <a:r>
              <a:rPr dirty="0" sz="1450" spc="120">
                <a:solidFill>
                  <a:srgbClr val="622B90"/>
                </a:solidFill>
                <a:latin typeface="Arial"/>
                <a:cs typeface="Arial"/>
              </a:rPr>
              <a:t> </a:t>
            </a:r>
            <a:r>
              <a:rPr dirty="0" sz="1450" spc="-25" b="1">
                <a:solidFill>
                  <a:srgbClr val="622B90"/>
                </a:solidFill>
                <a:latin typeface="Arial"/>
                <a:cs typeface="Arial"/>
              </a:rPr>
              <a:t>llm </a:t>
            </a:r>
            <a:r>
              <a:rPr dirty="0" sz="1450" spc="-10">
                <a:solidFill>
                  <a:srgbClr val="343436"/>
                </a:solidFill>
                <a:latin typeface="Arial"/>
                <a:cs typeface="Arial"/>
              </a:rPr>
              <a:t>chatgp</a:t>
            </a:r>
            <a:r>
              <a:rPr dirty="0" sz="1450" spc="-10">
                <a:solidFill>
                  <a:srgbClr val="4D4F4F"/>
                </a:solidFill>
                <a:latin typeface="Arial"/>
                <a:cs typeface="Arial"/>
              </a:rPr>
              <a:t>t </a:t>
            </a:r>
            <a:r>
              <a:rPr dirty="0" sz="1450">
                <a:solidFill>
                  <a:srgbClr val="343436"/>
                </a:solidFill>
                <a:latin typeface="Arial"/>
                <a:cs typeface="Arial"/>
              </a:rPr>
              <a:t>cha</a:t>
            </a:r>
            <a:r>
              <a:rPr dirty="0" sz="1450">
                <a:solidFill>
                  <a:srgbClr val="4D4F4F"/>
                </a:solidFill>
                <a:latin typeface="Arial"/>
                <a:cs typeface="Arial"/>
              </a:rPr>
              <a:t>t</a:t>
            </a:r>
            <a:r>
              <a:rPr dirty="0" sz="1450">
                <a:solidFill>
                  <a:srgbClr val="343436"/>
                </a:solidFill>
                <a:latin typeface="Arial"/>
                <a:cs typeface="Arial"/>
              </a:rPr>
              <a:t>gp</a:t>
            </a:r>
            <a:r>
              <a:rPr dirty="0" sz="1450">
                <a:solidFill>
                  <a:srgbClr val="4D4F4F"/>
                </a:solidFill>
                <a:latin typeface="Arial"/>
                <a:cs typeface="Arial"/>
              </a:rPr>
              <a:t>t</a:t>
            </a:r>
            <a:r>
              <a:rPr dirty="0" sz="1450" spc="155">
                <a:solidFill>
                  <a:srgbClr val="4D4F4F"/>
                </a:solidFill>
                <a:latin typeface="Arial"/>
                <a:cs typeface="Arial"/>
              </a:rPr>
              <a:t> </a:t>
            </a:r>
            <a:r>
              <a:rPr dirty="0" sz="1450" spc="15" b="1">
                <a:solidFill>
                  <a:srgbClr val="343436"/>
                </a:solidFill>
                <a:latin typeface="Arial"/>
                <a:cs typeface="Arial"/>
              </a:rPr>
              <a:t>4 </a:t>
            </a:r>
            <a:r>
              <a:rPr dirty="0" sz="1450">
                <a:solidFill>
                  <a:srgbClr val="343436"/>
                </a:solidFill>
                <a:latin typeface="Arial"/>
                <a:cs typeface="Arial"/>
              </a:rPr>
              <a:t>cha</a:t>
            </a:r>
            <a:r>
              <a:rPr dirty="0" sz="1450">
                <a:solidFill>
                  <a:srgbClr val="4D4F4F"/>
                </a:solidFill>
                <a:latin typeface="Arial"/>
                <a:cs typeface="Arial"/>
              </a:rPr>
              <a:t>t</a:t>
            </a:r>
            <a:r>
              <a:rPr dirty="0" sz="1450">
                <a:solidFill>
                  <a:srgbClr val="343436"/>
                </a:solidFill>
                <a:latin typeface="Arial"/>
                <a:cs typeface="Arial"/>
              </a:rPr>
              <a:t>gp</a:t>
            </a:r>
            <a:r>
              <a:rPr dirty="0" sz="1450">
                <a:solidFill>
                  <a:srgbClr val="4D4F4F"/>
                </a:solidFill>
                <a:latin typeface="Arial"/>
                <a:cs typeface="Arial"/>
              </a:rPr>
              <a:t>t</a:t>
            </a:r>
            <a:r>
              <a:rPr dirty="0" sz="1450" spc="160">
                <a:solidFill>
                  <a:srgbClr val="4D4F4F"/>
                </a:solidFill>
                <a:latin typeface="Arial"/>
                <a:cs typeface="Arial"/>
              </a:rPr>
              <a:t> </a:t>
            </a:r>
            <a:r>
              <a:rPr dirty="0" sz="1450" spc="-25" b="1">
                <a:solidFill>
                  <a:srgbClr val="343436"/>
                </a:solidFill>
                <a:latin typeface="Arial"/>
                <a:cs typeface="Arial"/>
              </a:rPr>
              <a:t>app</a:t>
            </a:r>
            <a:endParaRPr sz="1450">
              <a:latin typeface="Arial"/>
              <a:cs typeface="Arial"/>
            </a:endParaRPr>
          </a:p>
          <a:p>
            <a:pPr marL="12700" marR="1548130">
              <a:lnSpc>
                <a:spcPct val="164300"/>
              </a:lnSpc>
              <a:spcBef>
                <a:spcPts val="30"/>
              </a:spcBef>
            </a:pPr>
            <a:r>
              <a:rPr dirty="0" sz="1450">
                <a:solidFill>
                  <a:srgbClr val="343436"/>
                </a:solidFill>
                <a:latin typeface="Arial"/>
                <a:cs typeface="Arial"/>
              </a:rPr>
              <a:t>chatgp</a:t>
            </a:r>
            <a:r>
              <a:rPr dirty="0" sz="1450">
                <a:solidFill>
                  <a:srgbClr val="4D4F4F"/>
                </a:solidFill>
                <a:latin typeface="Arial"/>
                <a:cs typeface="Arial"/>
              </a:rPr>
              <a:t>t</a:t>
            </a:r>
            <a:r>
              <a:rPr dirty="0" sz="1450" spc="145">
                <a:solidFill>
                  <a:srgbClr val="4D4F4F"/>
                </a:solidFill>
                <a:latin typeface="Arial"/>
                <a:cs typeface="Arial"/>
              </a:rPr>
              <a:t> </a:t>
            </a:r>
            <a:r>
              <a:rPr dirty="0" sz="1450" spc="-20" b="1">
                <a:solidFill>
                  <a:srgbClr val="4D4F4F"/>
                </a:solidFill>
                <a:latin typeface="Arial"/>
                <a:cs typeface="Arial"/>
              </a:rPr>
              <a:t>l</a:t>
            </a:r>
            <a:r>
              <a:rPr dirty="0" sz="1450" spc="-20" b="1">
                <a:solidFill>
                  <a:srgbClr val="343436"/>
                </a:solidFill>
                <a:latin typeface="Arial"/>
                <a:cs typeface="Arial"/>
              </a:rPr>
              <a:t>og</a:t>
            </a:r>
            <a:r>
              <a:rPr dirty="0" sz="1450" spc="-20" b="1">
                <a:solidFill>
                  <a:srgbClr val="4D4F4F"/>
                </a:solidFill>
                <a:latin typeface="Arial"/>
                <a:cs typeface="Arial"/>
              </a:rPr>
              <a:t>i</a:t>
            </a:r>
            <a:r>
              <a:rPr dirty="0" sz="1450" spc="-20" b="1">
                <a:solidFill>
                  <a:srgbClr val="343436"/>
                </a:solidFill>
                <a:latin typeface="Arial"/>
                <a:cs typeface="Arial"/>
              </a:rPr>
              <a:t>n </a:t>
            </a:r>
            <a:r>
              <a:rPr dirty="0" sz="1450">
                <a:solidFill>
                  <a:srgbClr val="343436"/>
                </a:solidFill>
                <a:latin typeface="Arial"/>
                <a:cs typeface="Arial"/>
              </a:rPr>
              <a:t>cha</a:t>
            </a:r>
            <a:r>
              <a:rPr dirty="0" sz="1450">
                <a:solidFill>
                  <a:srgbClr val="4D4F4F"/>
                </a:solidFill>
                <a:latin typeface="Arial"/>
                <a:cs typeface="Arial"/>
              </a:rPr>
              <a:t>t</a:t>
            </a:r>
            <a:r>
              <a:rPr dirty="0" sz="1450">
                <a:solidFill>
                  <a:srgbClr val="343436"/>
                </a:solidFill>
                <a:latin typeface="Arial"/>
                <a:cs typeface="Arial"/>
              </a:rPr>
              <a:t>gp</a:t>
            </a:r>
            <a:r>
              <a:rPr dirty="0" sz="1450">
                <a:solidFill>
                  <a:srgbClr val="4D4F4F"/>
                </a:solidFill>
                <a:latin typeface="Arial"/>
                <a:cs typeface="Arial"/>
              </a:rPr>
              <a:t>t</a:t>
            </a:r>
            <a:r>
              <a:rPr dirty="0" sz="1450" spc="155">
                <a:solidFill>
                  <a:srgbClr val="4D4F4F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343436"/>
                </a:solidFill>
                <a:latin typeface="Arial"/>
                <a:cs typeface="Arial"/>
              </a:rPr>
              <a:t>detector </a:t>
            </a:r>
            <a:r>
              <a:rPr dirty="0" sz="1450" b="1">
                <a:solidFill>
                  <a:srgbClr val="343436"/>
                </a:solidFill>
                <a:latin typeface="Arial"/>
                <a:cs typeface="Arial"/>
              </a:rPr>
              <a:t>chat</a:t>
            </a:r>
            <a:r>
              <a:rPr dirty="0" sz="1450" spc="40" b="1">
                <a:solidFill>
                  <a:srgbClr val="343436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343436"/>
                </a:solidFill>
                <a:latin typeface="Arial"/>
                <a:cs typeface="Arial"/>
              </a:rPr>
              <a:t>gratis </a:t>
            </a:r>
            <a:r>
              <a:rPr dirty="0" sz="1450">
                <a:solidFill>
                  <a:srgbClr val="343436"/>
                </a:solidFill>
                <a:latin typeface="Arial"/>
                <a:cs typeface="Arial"/>
              </a:rPr>
              <a:t>chatgp</a:t>
            </a:r>
            <a:r>
              <a:rPr dirty="0" sz="1450">
                <a:solidFill>
                  <a:srgbClr val="4D4F4F"/>
                </a:solidFill>
                <a:latin typeface="Arial"/>
                <a:cs typeface="Arial"/>
              </a:rPr>
              <a:t>t</a:t>
            </a:r>
            <a:r>
              <a:rPr dirty="0" sz="1450" spc="175">
                <a:solidFill>
                  <a:srgbClr val="4D4F4F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343436"/>
                </a:solidFill>
                <a:latin typeface="Arial"/>
                <a:cs typeface="Arial"/>
              </a:rPr>
              <a:t>espaliol </a:t>
            </a:r>
            <a:r>
              <a:rPr dirty="0" sz="1450">
                <a:solidFill>
                  <a:srgbClr val="343436"/>
                </a:solidFill>
                <a:latin typeface="Arial"/>
                <a:cs typeface="Arial"/>
              </a:rPr>
              <a:t>cha</a:t>
            </a:r>
            <a:r>
              <a:rPr dirty="0" sz="1450">
                <a:solidFill>
                  <a:srgbClr val="4D4F4F"/>
                </a:solidFill>
                <a:latin typeface="Arial"/>
                <a:cs typeface="Arial"/>
              </a:rPr>
              <a:t>t</a:t>
            </a:r>
            <a:r>
              <a:rPr dirty="0" sz="1450">
                <a:solidFill>
                  <a:srgbClr val="343436"/>
                </a:solidFill>
                <a:latin typeface="Arial"/>
                <a:cs typeface="Arial"/>
              </a:rPr>
              <a:t>gp</a:t>
            </a:r>
            <a:r>
              <a:rPr dirty="0" sz="1450">
                <a:solidFill>
                  <a:srgbClr val="4D4F4F"/>
                </a:solidFill>
                <a:latin typeface="Arial"/>
                <a:cs typeface="Arial"/>
              </a:rPr>
              <a:t>t</a:t>
            </a:r>
            <a:r>
              <a:rPr dirty="0" sz="1450" spc="150">
                <a:solidFill>
                  <a:srgbClr val="4D4F4F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343436"/>
                </a:solidFill>
                <a:latin typeface="Arial"/>
                <a:cs typeface="Arial"/>
              </a:rPr>
              <a:t>que</a:t>
            </a:r>
            <a:r>
              <a:rPr dirty="0" sz="1450" spc="55" b="1">
                <a:solidFill>
                  <a:srgbClr val="343436"/>
                </a:solidFill>
                <a:latin typeface="Arial"/>
                <a:cs typeface="Arial"/>
              </a:rPr>
              <a:t> </a:t>
            </a:r>
            <a:r>
              <a:rPr dirty="0" sz="1450" spc="-25" b="1">
                <a:solidFill>
                  <a:srgbClr val="343436"/>
                </a:solidFill>
                <a:latin typeface="Arial"/>
                <a:cs typeface="Arial"/>
              </a:rPr>
              <a:t>es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667518" y="9011456"/>
            <a:ext cx="114109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4D4F4F"/>
                </a:solidFill>
                <a:latin typeface="Arial"/>
                <a:cs typeface="Arial"/>
              </a:rPr>
              <a:t>Google</a:t>
            </a:r>
            <a:r>
              <a:rPr dirty="0" sz="1250" spc="170">
                <a:solidFill>
                  <a:srgbClr val="4D4F4F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4D4F4F"/>
                </a:solidFill>
                <a:latin typeface="Arial"/>
                <a:cs typeface="Arial"/>
              </a:rPr>
              <a:t>Search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44844" y="9296442"/>
            <a:ext cx="89471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C8285"/>
                </a:solidFill>
                <a:latin typeface="Arial"/>
                <a:cs typeface="Arial"/>
              </a:rPr>
              <a:t>Costa</a:t>
            </a:r>
            <a:r>
              <a:rPr dirty="0" sz="1350" spc="105">
                <a:solidFill>
                  <a:srgbClr val="7C8285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7C8285"/>
                </a:solidFill>
                <a:latin typeface="Arial"/>
                <a:cs typeface="Arial"/>
              </a:rPr>
              <a:t>Rica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3331367" y="9461836"/>
            <a:ext cx="183261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i="1">
                <a:solidFill>
                  <a:srgbClr val="7C8285"/>
                </a:solidFill>
                <a:latin typeface="Arial"/>
                <a:cs typeface="Arial"/>
              </a:rPr>
              <a:t>Report</a:t>
            </a:r>
            <a:r>
              <a:rPr dirty="0" sz="950" spc="135" i="1">
                <a:solidFill>
                  <a:srgbClr val="7C8285"/>
                </a:solidFill>
                <a:latin typeface="Arial"/>
                <a:cs typeface="Arial"/>
              </a:rPr>
              <a:t> </a:t>
            </a:r>
            <a:r>
              <a:rPr dirty="0" sz="950" i="1">
                <a:solidFill>
                  <a:srgbClr val="7C8285"/>
                </a:solidFill>
                <a:latin typeface="Arial"/>
                <a:cs typeface="Arial"/>
              </a:rPr>
              <a:t>inappropriate</a:t>
            </a:r>
            <a:r>
              <a:rPr dirty="0" sz="950" spc="195" i="1">
                <a:solidFill>
                  <a:srgbClr val="7C8285"/>
                </a:solidFill>
                <a:latin typeface="Arial"/>
                <a:cs typeface="Arial"/>
              </a:rPr>
              <a:t> </a:t>
            </a:r>
            <a:r>
              <a:rPr dirty="0" sz="950" spc="-10" i="1">
                <a:solidFill>
                  <a:srgbClr val="7C8285"/>
                </a:solidFill>
                <a:latin typeface="Arial"/>
                <a:cs typeface="Arial"/>
              </a:rPr>
              <a:t>predictions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04011" y="9867941"/>
            <a:ext cx="461009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>
                <a:solidFill>
                  <a:srgbClr val="7C8285"/>
                </a:solidFill>
                <a:latin typeface="Arial"/>
                <a:cs typeface="Arial"/>
              </a:rPr>
              <a:t>About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95758" y="9867941"/>
            <a:ext cx="84328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>
                <a:solidFill>
                  <a:srgbClr val="7C8285"/>
                </a:solidFill>
                <a:latin typeface="Arial"/>
                <a:cs typeface="Arial"/>
              </a:rPr>
              <a:t>Advertising</a:t>
            </a:r>
            <a:endParaRPr sz="12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322489" y="9011456"/>
            <a:ext cx="131254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20">
                <a:solidFill>
                  <a:srgbClr val="A3A8AE"/>
                </a:solidFill>
                <a:latin typeface="Arial"/>
                <a:cs typeface="Arial"/>
              </a:rPr>
              <a:t>l</a:t>
            </a:r>
            <a:r>
              <a:rPr dirty="0" sz="1250" spc="-20">
                <a:solidFill>
                  <a:srgbClr val="4D4F4F"/>
                </a:solidFill>
                <a:latin typeface="Arial"/>
                <a:cs typeface="Arial"/>
              </a:rPr>
              <a:t>l'm</a:t>
            </a:r>
            <a:r>
              <a:rPr dirty="0" sz="1250" spc="95">
                <a:solidFill>
                  <a:srgbClr val="4D4F4F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4D4F4F"/>
                </a:solidFill>
                <a:latin typeface="Arial"/>
                <a:cs typeface="Arial"/>
              </a:rPr>
              <a:t>Fee</a:t>
            </a:r>
            <a:r>
              <a:rPr dirty="0" sz="1250">
                <a:solidFill>
                  <a:srgbClr val="67696E"/>
                </a:solidFill>
                <a:latin typeface="Arial"/>
                <a:cs typeface="Arial"/>
              </a:rPr>
              <a:t>l</a:t>
            </a:r>
            <a:r>
              <a:rPr dirty="0" sz="1250">
                <a:solidFill>
                  <a:srgbClr val="4D4F4F"/>
                </a:solidFill>
                <a:latin typeface="Arial"/>
                <a:cs typeface="Arial"/>
              </a:rPr>
              <a:t>ing</a:t>
            </a:r>
            <a:r>
              <a:rPr dirty="0" sz="1250" spc="40">
                <a:solidFill>
                  <a:srgbClr val="4D4F4F"/>
                </a:solidFill>
                <a:latin typeface="Arial"/>
                <a:cs typeface="Arial"/>
              </a:rPr>
              <a:t> </a:t>
            </a:r>
            <a:r>
              <a:rPr dirty="0" sz="1250" spc="-20">
                <a:solidFill>
                  <a:srgbClr val="4D4F4F"/>
                </a:solidFill>
                <a:latin typeface="Arial"/>
                <a:cs typeface="Arial"/>
              </a:rPr>
              <a:t>L</a:t>
            </a:r>
            <a:r>
              <a:rPr dirty="0" sz="1250" spc="-20">
                <a:solidFill>
                  <a:srgbClr val="67696E"/>
                </a:solidFill>
                <a:latin typeface="Arial"/>
                <a:cs typeface="Arial"/>
              </a:rPr>
              <a:t>u</a:t>
            </a:r>
            <a:r>
              <a:rPr dirty="0" sz="1250" spc="-20">
                <a:solidFill>
                  <a:srgbClr val="4D4F4F"/>
                </a:solidFill>
                <a:latin typeface="Arial"/>
                <a:cs typeface="Arial"/>
              </a:rPr>
              <a:t>c</a:t>
            </a:r>
            <a:r>
              <a:rPr dirty="0" sz="1250" spc="-20">
                <a:solidFill>
                  <a:srgbClr val="67696E"/>
                </a:solidFill>
                <a:latin typeface="Arial"/>
                <a:cs typeface="Arial"/>
              </a:rPr>
              <a:t>k</a:t>
            </a:r>
            <a:r>
              <a:rPr dirty="0" sz="1250" spc="-20">
                <a:solidFill>
                  <a:srgbClr val="4D4F4F"/>
                </a:solidFill>
                <a:latin typeface="Arial"/>
                <a:cs typeface="Arial"/>
              </a:rPr>
              <a:t>y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378400" y="9867941"/>
            <a:ext cx="69659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>
                <a:solidFill>
                  <a:srgbClr val="7C8285"/>
                </a:solidFill>
                <a:latin typeface="Arial"/>
                <a:cs typeface="Arial"/>
              </a:rPr>
              <a:t>Business</a:t>
            </a:r>
            <a:endParaRPr sz="12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416010" y="9867941"/>
            <a:ext cx="142494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7C8285"/>
                </a:solidFill>
                <a:latin typeface="Arial"/>
                <a:cs typeface="Arial"/>
              </a:rPr>
              <a:t>How</a:t>
            </a:r>
            <a:r>
              <a:rPr dirty="0" sz="1250" spc="130">
                <a:solidFill>
                  <a:srgbClr val="7C8285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7C8285"/>
                </a:solidFill>
                <a:latin typeface="Arial"/>
                <a:cs typeface="Arial"/>
              </a:rPr>
              <a:t>Search</a:t>
            </a:r>
            <a:r>
              <a:rPr dirty="0" sz="1250" spc="150">
                <a:solidFill>
                  <a:srgbClr val="7C8285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7C8285"/>
                </a:solidFill>
                <a:latin typeface="Arial"/>
                <a:cs typeface="Arial"/>
              </a:rPr>
              <a:t>works</a:t>
            </a:r>
            <a:endParaRPr sz="12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558287" y="9867941"/>
            <a:ext cx="57277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>
                <a:solidFill>
                  <a:srgbClr val="7C8285"/>
                </a:solidFill>
                <a:latin typeface="Arial"/>
                <a:cs typeface="Arial"/>
              </a:rPr>
              <a:t>Privacy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6459302" y="9867941"/>
            <a:ext cx="48514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>
                <a:solidFill>
                  <a:srgbClr val="7C8285"/>
                </a:solidFill>
                <a:latin typeface="Arial"/>
                <a:cs typeface="Arial"/>
              </a:rPr>
              <a:t>Terms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7191406" y="118883"/>
            <a:ext cx="295910" cy="313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ts val="1070"/>
              </a:lnSpc>
              <a:spcBef>
                <a:spcPts val="100"/>
              </a:spcBef>
            </a:pPr>
            <a:r>
              <a:rPr dirty="0" sz="1450" spc="-25">
                <a:solidFill>
                  <a:srgbClr val="67696E"/>
                </a:solidFill>
                <a:latin typeface="Arial"/>
                <a:cs typeface="Arial"/>
              </a:rPr>
              <a:t>•••</a:t>
            </a:r>
            <a:endParaRPr sz="1450">
              <a:latin typeface="Arial"/>
              <a:cs typeface="Arial"/>
            </a:endParaRPr>
          </a:p>
          <a:p>
            <a:pPr marL="38100">
              <a:lnSpc>
                <a:spcPts val="1190"/>
              </a:lnSpc>
            </a:pPr>
            <a:r>
              <a:rPr dirty="0" baseline="-25089" sz="2325" spc="-712">
                <a:solidFill>
                  <a:srgbClr val="67696E"/>
                </a:solidFill>
                <a:latin typeface="Arial"/>
                <a:cs typeface="Arial"/>
              </a:rPr>
              <a:t>•</a:t>
            </a:r>
            <a:r>
              <a:rPr dirty="0" sz="1200" spc="45">
                <a:solidFill>
                  <a:srgbClr val="67696E"/>
                </a:solidFill>
                <a:latin typeface="Arial"/>
                <a:cs typeface="Arial"/>
              </a:rPr>
              <a:t>•</a:t>
            </a:r>
            <a:r>
              <a:rPr dirty="0" sz="1200" spc="-254">
                <a:solidFill>
                  <a:srgbClr val="67696E"/>
                </a:solidFill>
                <a:latin typeface="Arial"/>
                <a:cs typeface="Arial"/>
              </a:rPr>
              <a:t>•</a:t>
            </a:r>
            <a:r>
              <a:rPr dirty="0" baseline="-25089" sz="2325" spc="-322">
                <a:solidFill>
                  <a:srgbClr val="67696E"/>
                </a:solidFill>
                <a:latin typeface="Arial"/>
                <a:cs typeface="Arial"/>
              </a:rPr>
              <a:t>•</a:t>
            </a:r>
            <a:r>
              <a:rPr dirty="0" sz="1200" spc="-105">
                <a:solidFill>
                  <a:srgbClr val="67696E"/>
                </a:solidFill>
                <a:latin typeface="Arial"/>
                <a:cs typeface="Arial"/>
              </a:rPr>
              <a:t>•</a:t>
            </a:r>
            <a:r>
              <a:rPr dirty="0" baseline="-25089" sz="2325" spc="67">
                <a:solidFill>
                  <a:srgbClr val="67696E"/>
                </a:solidFill>
                <a:latin typeface="Arial"/>
                <a:cs typeface="Arial"/>
              </a:rPr>
              <a:t>•</a:t>
            </a:r>
            <a:endParaRPr baseline="-25089" sz="2325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7279429" y="9867941"/>
            <a:ext cx="62865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>
                <a:solidFill>
                  <a:srgbClr val="7C8285"/>
                </a:solidFill>
                <a:latin typeface="Arial"/>
                <a:cs typeface="Arial"/>
              </a:rPr>
              <a:t>Settings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437" y="3229768"/>
              <a:ext cx="5245099" cy="52451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7686038" y="3021075"/>
            <a:ext cx="9888220" cy="552450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7122795" algn="l"/>
              </a:tabLst>
            </a:pP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Built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on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advanced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neural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network</a:t>
            </a:r>
            <a:r>
              <a:rPr dirty="0" sz="3400">
                <a:solidFill>
                  <a:srgbClr val="FF1675"/>
                </a:solidFill>
                <a:latin typeface="Arial Black"/>
                <a:cs typeface="Arial Black"/>
              </a:rPr>
              <a:t>	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architectures</a:t>
            </a:r>
            <a:endParaRPr sz="3400">
              <a:latin typeface="Arial Black"/>
              <a:cs typeface="Arial Black"/>
            </a:endParaRPr>
          </a:p>
          <a:p>
            <a:pPr marL="802005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Processing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5">
                <a:solidFill>
                  <a:srgbClr val="FF1675"/>
                </a:solidFill>
                <a:latin typeface="Arial"/>
                <a:cs typeface="Arial"/>
              </a:rPr>
              <a:t>generating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natural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language</a:t>
            </a:r>
            <a:endParaRPr sz="3400">
              <a:latin typeface="Arial"/>
              <a:cs typeface="Arial"/>
            </a:endParaRPr>
          </a:p>
          <a:p>
            <a:pPr marL="12700" marR="835660">
              <a:lnSpc>
                <a:spcPct val="166500"/>
              </a:lnSpc>
              <a:spcBef>
                <a:spcPts val="25"/>
              </a:spcBef>
            </a:pP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Ability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analyze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comprehend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text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data </a:t>
            </a:r>
            <a:r>
              <a:rPr dirty="0" sz="3400" spc="-515">
                <a:solidFill>
                  <a:srgbClr val="FF1675"/>
                </a:solidFill>
                <a:latin typeface="Arial Black"/>
                <a:cs typeface="Arial Black"/>
              </a:rPr>
              <a:t>Tasks</a:t>
            </a:r>
            <a:endParaRPr sz="3400">
              <a:latin typeface="Arial Black"/>
              <a:cs typeface="Arial Black"/>
            </a:endParaRPr>
          </a:p>
          <a:p>
            <a:pPr marL="80200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Language</a:t>
            </a:r>
            <a:r>
              <a:rPr dirty="0" sz="3400" spc="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translation</a:t>
            </a:r>
            <a:endParaRPr sz="3400">
              <a:latin typeface="Arial"/>
              <a:cs typeface="Arial"/>
            </a:endParaRPr>
          </a:p>
          <a:p>
            <a:pPr marL="802005" indent="-432434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3400" spc="-25">
                <a:solidFill>
                  <a:srgbClr val="FF1675"/>
                </a:solidFill>
                <a:latin typeface="Arial"/>
                <a:cs typeface="Arial"/>
              </a:rPr>
              <a:t>Text</a:t>
            </a:r>
            <a:r>
              <a:rPr dirty="0" sz="3400" spc="-20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summarization</a:t>
            </a:r>
            <a:endParaRPr sz="3400">
              <a:latin typeface="Arial"/>
              <a:cs typeface="Arial"/>
            </a:endParaRPr>
          </a:p>
          <a:p>
            <a:pPr marL="802005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Question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answering</a:t>
            </a:r>
            <a:endParaRPr sz="3400">
              <a:latin typeface="Arial"/>
              <a:cs typeface="Arial"/>
            </a:endParaRPr>
          </a:p>
          <a:p>
            <a:pPr marL="802005" indent="-432434">
              <a:lnSpc>
                <a:spcPct val="100000"/>
              </a:lnSpc>
              <a:spcBef>
                <a:spcPts val="915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Creative</a:t>
            </a:r>
            <a:r>
              <a:rPr dirty="0" sz="3400" spc="2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5">
                <a:solidFill>
                  <a:srgbClr val="FF1675"/>
                </a:solidFill>
                <a:latin typeface="Arial"/>
                <a:cs typeface="Arial"/>
              </a:rPr>
              <a:t>writing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60"/>
              <a:t>Large</a:t>
            </a:r>
            <a:r>
              <a:rPr dirty="0" spc="-335"/>
              <a:t> </a:t>
            </a:r>
            <a:r>
              <a:rPr dirty="0" spc="-350"/>
              <a:t>Language</a:t>
            </a:r>
            <a:r>
              <a:rPr dirty="0" spc="-330"/>
              <a:t> </a:t>
            </a:r>
            <a:r>
              <a:rPr dirty="0" spc="-300"/>
              <a:t>Models</a:t>
            </a:r>
            <a:r>
              <a:rPr dirty="0" spc="-330"/>
              <a:t> </a:t>
            </a:r>
            <a:r>
              <a:rPr dirty="0" spc="-320"/>
              <a:t>(LLMs)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2452005" y="4600972"/>
            <a:ext cx="2262505" cy="2501900"/>
            <a:chOff x="2452005" y="4600972"/>
            <a:chExt cx="2262505" cy="2501900"/>
          </a:xfrm>
        </p:grpSpPr>
        <p:sp>
          <p:nvSpPr>
            <p:cNvPr id="8" name="object 8" descr=""/>
            <p:cNvSpPr/>
            <p:nvPr/>
          </p:nvSpPr>
          <p:spPr>
            <a:xfrm>
              <a:off x="3582986" y="4600972"/>
              <a:ext cx="0" cy="2501900"/>
            </a:xfrm>
            <a:custGeom>
              <a:avLst/>
              <a:gdLst/>
              <a:ahLst/>
              <a:cxnLst/>
              <a:rect l="l" t="t" r="r" b="b"/>
              <a:pathLst>
                <a:path w="0" h="2501900">
                  <a:moveTo>
                    <a:pt x="0" y="0"/>
                  </a:moveTo>
                  <a:lnTo>
                    <a:pt x="1" y="2501900"/>
                  </a:lnTo>
                </a:path>
              </a:pathLst>
            </a:custGeom>
            <a:ln w="952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499631" y="5229227"/>
              <a:ext cx="2167255" cy="1250950"/>
            </a:xfrm>
            <a:custGeom>
              <a:avLst/>
              <a:gdLst/>
              <a:ahLst/>
              <a:cxnLst/>
              <a:rect l="l" t="t" r="r" b="b"/>
              <a:pathLst>
                <a:path w="2167254" h="1250950">
                  <a:moveTo>
                    <a:pt x="2166708" y="0"/>
                  </a:moveTo>
                  <a:lnTo>
                    <a:pt x="0" y="1250950"/>
                  </a:lnTo>
                </a:path>
              </a:pathLst>
            </a:custGeom>
            <a:ln w="95249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499630" y="5229227"/>
              <a:ext cx="2167255" cy="1250950"/>
            </a:xfrm>
            <a:custGeom>
              <a:avLst/>
              <a:gdLst/>
              <a:ahLst/>
              <a:cxnLst/>
              <a:rect l="l" t="t" r="r" b="b"/>
              <a:pathLst>
                <a:path w="2167254" h="1250950">
                  <a:moveTo>
                    <a:pt x="0" y="0"/>
                  </a:moveTo>
                  <a:lnTo>
                    <a:pt x="2166709" y="1250949"/>
                  </a:lnTo>
                </a:path>
              </a:pathLst>
            </a:custGeom>
            <a:ln w="95249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797173" y="5066111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785812" y="0"/>
                  </a:moveTo>
                  <a:lnTo>
                    <a:pt x="737943" y="1434"/>
                  </a:lnTo>
                  <a:lnTo>
                    <a:pt x="690832" y="5681"/>
                  </a:lnTo>
                  <a:lnTo>
                    <a:pt x="644561" y="12660"/>
                  </a:lnTo>
                  <a:lnTo>
                    <a:pt x="599214" y="22288"/>
                  </a:lnTo>
                  <a:lnTo>
                    <a:pt x="554872" y="34482"/>
                  </a:lnTo>
                  <a:lnTo>
                    <a:pt x="511617" y="49162"/>
                  </a:lnTo>
                  <a:lnTo>
                    <a:pt x="469531" y="66244"/>
                  </a:lnTo>
                  <a:lnTo>
                    <a:pt x="428697" y="85646"/>
                  </a:lnTo>
                  <a:lnTo>
                    <a:pt x="389197" y="107286"/>
                  </a:lnTo>
                  <a:lnTo>
                    <a:pt x="351114" y="131082"/>
                  </a:lnTo>
                  <a:lnTo>
                    <a:pt x="314528" y="156951"/>
                  </a:lnTo>
                  <a:lnTo>
                    <a:pt x="279523" y="184812"/>
                  </a:lnTo>
                  <a:lnTo>
                    <a:pt x="246181" y="214583"/>
                  </a:lnTo>
                  <a:lnTo>
                    <a:pt x="214583" y="246180"/>
                  </a:lnTo>
                  <a:lnTo>
                    <a:pt x="184813" y="279523"/>
                  </a:lnTo>
                  <a:lnTo>
                    <a:pt x="156952" y="314528"/>
                  </a:lnTo>
                  <a:lnTo>
                    <a:pt x="131082" y="351113"/>
                  </a:lnTo>
                  <a:lnTo>
                    <a:pt x="107286" y="389197"/>
                  </a:lnTo>
                  <a:lnTo>
                    <a:pt x="85646" y="428697"/>
                  </a:lnTo>
                  <a:lnTo>
                    <a:pt x="66244" y="469531"/>
                  </a:lnTo>
                  <a:lnTo>
                    <a:pt x="49162" y="511616"/>
                  </a:lnTo>
                  <a:lnTo>
                    <a:pt x="34483" y="554871"/>
                  </a:lnTo>
                  <a:lnTo>
                    <a:pt x="22288" y="599213"/>
                  </a:lnTo>
                  <a:lnTo>
                    <a:pt x="12660" y="644561"/>
                  </a:lnTo>
                  <a:lnTo>
                    <a:pt x="5681" y="690831"/>
                  </a:lnTo>
                  <a:lnTo>
                    <a:pt x="1434" y="737942"/>
                  </a:lnTo>
                  <a:lnTo>
                    <a:pt x="0" y="785812"/>
                  </a:lnTo>
                  <a:lnTo>
                    <a:pt x="1434" y="833681"/>
                  </a:lnTo>
                  <a:lnTo>
                    <a:pt x="5681" y="880792"/>
                  </a:lnTo>
                  <a:lnTo>
                    <a:pt x="12660" y="927063"/>
                  </a:lnTo>
                  <a:lnTo>
                    <a:pt x="22288" y="972410"/>
                  </a:lnTo>
                  <a:lnTo>
                    <a:pt x="34483" y="1016752"/>
                  </a:lnTo>
                  <a:lnTo>
                    <a:pt x="49162" y="1060007"/>
                  </a:lnTo>
                  <a:lnTo>
                    <a:pt x="66244" y="1102093"/>
                  </a:lnTo>
                  <a:lnTo>
                    <a:pt x="85646" y="1142927"/>
                  </a:lnTo>
                  <a:lnTo>
                    <a:pt x="107286" y="1182427"/>
                  </a:lnTo>
                  <a:lnTo>
                    <a:pt x="131082" y="1220510"/>
                  </a:lnTo>
                  <a:lnTo>
                    <a:pt x="156952" y="1257096"/>
                  </a:lnTo>
                  <a:lnTo>
                    <a:pt x="184813" y="1292101"/>
                  </a:lnTo>
                  <a:lnTo>
                    <a:pt x="214583" y="1325443"/>
                  </a:lnTo>
                  <a:lnTo>
                    <a:pt x="246181" y="1357041"/>
                  </a:lnTo>
                  <a:lnTo>
                    <a:pt x="279523" y="1386811"/>
                  </a:lnTo>
                  <a:lnTo>
                    <a:pt x="314528" y="1414672"/>
                  </a:lnTo>
                  <a:lnTo>
                    <a:pt x="351114" y="1440542"/>
                  </a:lnTo>
                  <a:lnTo>
                    <a:pt x="389197" y="1464338"/>
                  </a:lnTo>
                  <a:lnTo>
                    <a:pt x="428697" y="1485978"/>
                  </a:lnTo>
                  <a:lnTo>
                    <a:pt x="469531" y="1505380"/>
                  </a:lnTo>
                  <a:lnTo>
                    <a:pt x="511617" y="1522462"/>
                  </a:lnTo>
                  <a:lnTo>
                    <a:pt x="554872" y="1537141"/>
                  </a:lnTo>
                  <a:lnTo>
                    <a:pt x="599214" y="1549336"/>
                  </a:lnTo>
                  <a:lnTo>
                    <a:pt x="644561" y="1558964"/>
                  </a:lnTo>
                  <a:lnTo>
                    <a:pt x="690832" y="1565943"/>
                  </a:lnTo>
                  <a:lnTo>
                    <a:pt x="737943" y="1570190"/>
                  </a:lnTo>
                  <a:lnTo>
                    <a:pt x="785812" y="1571625"/>
                  </a:lnTo>
                  <a:lnTo>
                    <a:pt x="833681" y="1570190"/>
                  </a:lnTo>
                  <a:lnTo>
                    <a:pt x="880792" y="1565943"/>
                  </a:lnTo>
                  <a:lnTo>
                    <a:pt x="927063" y="1558964"/>
                  </a:lnTo>
                  <a:lnTo>
                    <a:pt x="972410" y="1549336"/>
                  </a:lnTo>
                  <a:lnTo>
                    <a:pt x="1016752" y="1537141"/>
                  </a:lnTo>
                  <a:lnTo>
                    <a:pt x="1060007" y="1522462"/>
                  </a:lnTo>
                  <a:lnTo>
                    <a:pt x="1102093" y="1505380"/>
                  </a:lnTo>
                  <a:lnTo>
                    <a:pt x="1142927" y="1485978"/>
                  </a:lnTo>
                  <a:lnTo>
                    <a:pt x="1182427" y="1464338"/>
                  </a:lnTo>
                  <a:lnTo>
                    <a:pt x="1220510" y="1440542"/>
                  </a:lnTo>
                  <a:lnTo>
                    <a:pt x="1257096" y="1414672"/>
                  </a:lnTo>
                  <a:lnTo>
                    <a:pt x="1292101" y="1386811"/>
                  </a:lnTo>
                  <a:lnTo>
                    <a:pt x="1325443" y="1357041"/>
                  </a:lnTo>
                  <a:lnTo>
                    <a:pt x="1357041" y="1325443"/>
                  </a:lnTo>
                  <a:lnTo>
                    <a:pt x="1386811" y="1292101"/>
                  </a:lnTo>
                  <a:lnTo>
                    <a:pt x="1414672" y="1257096"/>
                  </a:lnTo>
                  <a:lnTo>
                    <a:pt x="1440542" y="1220510"/>
                  </a:lnTo>
                  <a:lnTo>
                    <a:pt x="1464338" y="1182427"/>
                  </a:lnTo>
                  <a:lnTo>
                    <a:pt x="1485978" y="1142927"/>
                  </a:lnTo>
                  <a:lnTo>
                    <a:pt x="1505380" y="1102093"/>
                  </a:lnTo>
                  <a:lnTo>
                    <a:pt x="1522462" y="1060007"/>
                  </a:lnTo>
                  <a:lnTo>
                    <a:pt x="1537141" y="1016752"/>
                  </a:lnTo>
                  <a:lnTo>
                    <a:pt x="1549336" y="972410"/>
                  </a:lnTo>
                  <a:lnTo>
                    <a:pt x="1558964" y="927063"/>
                  </a:lnTo>
                  <a:lnTo>
                    <a:pt x="1565943" y="880792"/>
                  </a:lnTo>
                  <a:lnTo>
                    <a:pt x="1570190" y="833681"/>
                  </a:lnTo>
                  <a:lnTo>
                    <a:pt x="1571625" y="785812"/>
                  </a:lnTo>
                  <a:lnTo>
                    <a:pt x="1570190" y="737942"/>
                  </a:lnTo>
                  <a:lnTo>
                    <a:pt x="1565943" y="690831"/>
                  </a:lnTo>
                  <a:lnTo>
                    <a:pt x="1558964" y="644561"/>
                  </a:lnTo>
                  <a:lnTo>
                    <a:pt x="1549336" y="599213"/>
                  </a:lnTo>
                  <a:lnTo>
                    <a:pt x="1537141" y="554871"/>
                  </a:lnTo>
                  <a:lnTo>
                    <a:pt x="1522462" y="511616"/>
                  </a:lnTo>
                  <a:lnTo>
                    <a:pt x="1505380" y="469531"/>
                  </a:lnTo>
                  <a:lnTo>
                    <a:pt x="1485978" y="428697"/>
                  </a:lnTo>
                  <a:lnTo>
                    <a:pt x="1464338" y="389197"/>
                  </a:lnTo>
                  <a:lnTo>
                    <a:pt x="1440542" y="351113"/>
                  </a:lnTo>
                  <a:lnTo>
                    <a:pt x="1414672" y="314528"/>
                  </a:lnTo>
                  <a:lnTo>
                    <a:pt x="1386811" y="279523"/>
                  </a:lnTo>
                  <a:lnTo>
                    <a:pt x="1357041" y="246180"/>
                  </a:lnTo>
                  <a:lnTo>
                    <a:pt x="1325443" y="214583"/>
                  </a:lnTo>
                  <a:lnTo>
                    <a:pt x="1292101" y="184812"/>
                  </a:lnTo>
                  <a:lnTo>
                    <a:pt x="1257096" y="156951"/>
                  </a:lnTo>
                  <a:lnTo>
                    <a:pt x="1220510" y="131082"/>
                  </a:lnTo>
                  <a:lnTo>
                    <a:pt x="1182427" y="107286"/>
                  </a:lnTo>
                  <a:lnTo>
                    <a:pt x="1142927" y="85646"/>
                  </a:lnTo>
                  <a:lnTo>
                    <a:pt x="1102093" y="66244"/>
                  </a:lnTo>
                  <a:lnTo>
                    <a:pt x="1060007" y="49162"/>
                  </a:lnTo>
                  <a:lnTo>
                    <a:pt x="1016752" y="34482"/>
                  </a:lnTo>
                  <a:lnTo>
                    <a:pt x="972410" y="22288"/>
                  </a:lnTo>
                  <a:lnTo>
                    <a:pt x="927063" y="12660"/>
                  </a:lnTo>
                  <a:lnTo>
                    <a:pt x="880792" y="5681"/>
                  </a:lnTo>
                  <a:lnTo>
                    <a:pt x="833681" y="1434"/>
                  </a:lnTo>
                  <a:lnTo>
                    <a:pt x="785812" y="0"/>
                  </a:lnTo>
                  <a:close/>
                </a:path>
              </a:pathLst>
            </a:custGeom>
            <a:solidFill>
              <a:srgbClr val="D9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797173" y="5066111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0" y="785812"/>
                  </a:moveTo>
                  <a:lnTo>
                    <a:pt x="1434" y="737943"/>
                  </a:lnTo>
                  <a:lnTo>
                    <a:pt x="5681" y="690832"/>
                  </a:lnTo>
                  <a:lnTo>
                    <a:pt x="12660" y="644561"/>
                  </a:lnTo>
                  <a:lnTo>
                    <a:pt x="22288" y="599214"/>
                  </a:lnTo>
                  <a:lnTo>
                    <a:pt x="34483" y="554872"/>
                  </a:lnTo>
                  <a:lnTo>
                    <a:pt x="49162" y="511617"/>
                  </a:lnTo>
                  <a:lnTo>
                    <a:pt x="66244" y="469531"/>
                  </a:lnTo>
                  <a:lnTo>
                    <a:pt x="85646" y="428697"/>
                  </a:lnTo>
                  <a:lnTo>
                    <a:pt x="107286" y="389197"/>
                  </a:lnTo>
                  <a:lnTo>
                    <a:pt x="131082" y="351114"/>
                  </a:lnTo>
                  <a:lnTo>
                    <a:pt x="156952" y="314528"/>
                  </a:lnTo>
                  <a:lnTo>
                    <a:pt x="184813" y="279523"/>
                  </a:lnTo>
                  <a:lnTo>
                    <a:pt x="214583" y="246181"/>
                  </a:lnTo>
                  <a:lnTo>
                    <a:pt x="246181" y="214583"/>
                  </a:lnTo>
                  <a:lnTo>
                    <a:pt x="279523" y="184813"/>
                  </a:lnTo>
                  <a:lnTo>
                    <a:pt x="314528" y="156952"/>
                  </a:lnTo>
                  <a:lnTo>
                    <a:pt x="351114" y="131082"/>
                  </a:lnTo>
                  <a:lnTo>
                    <a:pt x="389197" y="107286"/>
                  </a:lnTo>
                  <a:lnTo>
                    <a:pt x="428697" y="85646"/>
                  </a:lnTo>
                  <a:lnTo>
                    <a:pt x="469531" y="66244"/>
                  </a:lnTo>
                  <a:lnTo>
                    <a:pt x="511617" y="49162"/>
                  </a:lnTo>
                  <a:lnTo>
                    <a:pt x="554872" y="34483"/>
                  </a:lnTo>
                  <a:lnTo>
                    <a:pt x="599214" y="22288"/>
                  </a:lnTo>
                  <a:lnTo>
                    <a:pt x="644561" y="12660"/>
                  </a:lnTo>
                  <a:lnTo>
                    <a:pt x="690832" y="5681"/>
                  </a:lnTo>
                  <a:lnTo>
                    <a:pt x="737943" y="1434"/>
                  </a:lnTo>
                  <a:lnTo>
                    <a:pt x="785812" y="0"/>
                  </a:lnTo>
                  <a:lnTo>
                    <a:pt x="833682" y="1434"/>
                  </a:lnTo>
                  <a:lnTo>
                    <a:pt x="880793" y="5681"/>
                  </a:lnTo>
                  <a:lnTo>
                    <a:pt x="927063" y="12660"/>
                  </a:lnTo>
                  <a:lnTo>
                    <a:pt x="972410" y="22288"/>
                  </a:lnTo>
                  <a:lnTo>
                    <a:pt x="1016753" y="34483"/>
                  </a:lnTo>
                  <a:lnTo>
                    <a:pt x="1060008" y="49162"/>
                  </a:lnTo>
                  <a:lnTo>
                    <a:pt x="1102093" y="66244"/>
                  </a:lnTo>
                  <a:lnTo>
                    <a:pt x="1142927" y="85646"/>
                  </a:lnTo>
                  <a:lnTo>
                    <a:pt x="1182427" y="107286"/>
                  </a:lnTo>
                  <a:lnTo>
                    <a:pt x="1220511" y="131082"/>
                  </a:lnTo>
                  <a:lnTo>
                    <a:pt x="1257096" y="156952"/>
                  </a:lnTo>
                  <a:lnTo>
                    <a:pt x="1292101" y="184813"/>
                  </a:lnTo>
                  <a:lnTo>
                    <a:pt x="1325443" y="214583"/>
                  </a:lnTo>
                  <a:lnTo>
                    <a:pt x="1357041" y="246181"/>
                  </a:lnTo>
                  <a:lnTo>
                    <a:pt x="1386811" y="279523"/>
                  </a:lnTo>
                  <a:lnTo>
                    <a:pt x="1414672" y="314528"/>
                  </a:lnTo>
                  <a:lnTo>
                    <a:pt x="1440542" y="351114"/>
                  </a:lnTo>
                  <a:lnTo>
                    <a:pt x="1464338" y="389197"/>
                  </a:lnTo>
                  <a:lnTo>
                    <a:pt x="1485978" y="428697"/>
                  </a:lnTo>
                  <a:lnTo>
                    <a:pt x="1505380" y="469531"/>
                  </a:lnTo>
                  <a:lnTo>
                    <a:pt x="1522462" y="511617"/>
                  </a:lnTo>
                  <a:lnTo>
                    <a:pt x="1537141" y="554872"/>
                  </a:lnTo>
                  <a:lnTo>
                    <a:pt x="1549336" y="599214"/>
                  </a:lnTo>
                  <a:lnTo>
                    <a:pt x="1558964" y="644561"/>
                  </a:lnTo>
                  <a:lnTo>
                    <a:pt x="1565943" y="690832"/>
                  </a:lnTo>
                  <a:lnTo>
                    <a:pt x="1570190" y="737943"/>
                  </a:lnTo>
                  <a:lnTo>
                    <a:pt x="1571625" y="785812"/>
                  </a:lnTo>
                  <a:lnTo>
                    <a:pt x="1570190" y="833682"/>
                  </a:lnTo>
                  <a:lnTo>
                    <a:pt x="1565943" y="880793"/>
                  </a:lnTo>
                  <a:lnTo>
                    <a:pt x="1558964" y="927063"/>
                  </a:lnTo>
                  <a:lnTo>
                    <a:pt x="1549336" y="972410"/>
                  </a:lnTo>
                  <a:lnTo>
                    <a:pt x="1537141" y="1016753"/>
                  </a:lnTo>
                  <a:lnTo>
                    <a:pt x="1522462" y="1060008"/>
                  </a:lnTo>
                  <a:lnTo>
                    <a:pt x="1505380" y="1102093"/>
                  </a:lnTo>
                  <a:lnTo>
                    <a:pt x="1485978" y="1142927"/>
                  </a:lnTo>
                  <a:lnTo>
                    <a:pt x="1464338" y="1182427"/>
                  </a:lnTo>
                  <a:lnTo>
                    <a:pt x="1440542" y="1220511"/>
                  </a:lnTo>
                  <a:lnTo>
                    <a:pt x="1414672" y="1257096"/>
                  </a:lnTo>
                  <a:lnTo>
                    <a:pt x="1386811" y="1292101"/>
                  </a:lnTo>
                  <a:lnTo>
                    <a:pt x="1357041" y="1325443"/>
                  </a:lnTo>
                  <a:lnTo>
                    <a:pt x="1325443" y="1357041"/>
                  </a:lnTo>
                  <a:lnTo>
                    <a:pt x="1292101" y="1386811"/>
                  </a:lnTo>
                  <a:lnTo>
                    <a:pt x="1257096" y="1414672"/>
                  </a:lnTo>
                  <a:lnTo>
                    <a:pt x="1220511" y="1440542"/>
                  </a:lnTo>
                  <a:lnTo>
                    <a:pt x="1182427" y="1464338"/>
                  </a:lnTo>
                  <a:lnTo>
                    <a:pt x="1142927" y="1485978"/>
                  </a:lnTo>
                  <a:lnTo>
                    <a:pt x="1102093" y="1505380"/>
                  </a:lnTo>
                  <a:lnTo>
                    <a:pt x="1060008" y="1522462"/>
                  </a:lnTo>
                  <a:lnTo>
                    <a:pt x="1016753" y="1537141"/>
                  </a:lnTo>
                  <a:lnTo>
                    <a:pt x="972410" y="1549336"/>
                  </a:lnTo>
                  <a:lnTo>
                    <a:pt x="927063" y="1558964"/>
                  </a:lnTo>
                  <a:lnTo>
                    <a:pt x="880793" y="1565943"/>
                  </a:lnTo>
                  <a:lnTo>
                    <a:pt x="833682" y="1570190"/>
                  </a:lnTo>
                  <a:lnTo>
                    <a:pt x="785812" y="1571625"/>
                  </a:lnTo>
                  <a:lnTo>
                    <a:pt x="737943" y="1570190"/>
                  </a:lnTo>
                  <a:lnTo>
                    <a:pt x="690832" y="1565943"/>
                  </a:lnTo>
                  <a:lnTo>
                    <a:pt x="644561" y="1558964"/>
                  </a:lnTo>
                  <a:lnTo>
                    <a:pt x="599214" y="1549336"/>
                  </a:lnTo>
                  <a:lnTo>
                    <a:pt x="554872" y="1537141"/>
                  </a:lnTo>
                  <a:lnTo>
                    <a:pt x="511617" y="1522462"/>
                  </a:lnTo>
                  <a:lnTo>
                    <a:pt x="469531" y="1505380"/>
                  </a:lnTo>
                  <a:lnTo>
                    <a:pt x="428697" y="1485978"/>
                  </a:lnTo>
                  <a:lnTo>
                    <a:pt x="389197" y="1464338"/>
                  </a:lnTo>
                  <a:lnTo>
                    <a:pt x="351114" y="1440542"/>
                  </a:lnTo>
                  <a:lnTo>
                    <a:pt x="314528" y="1414672"/>
                  </a:lnTo>
                  <a:lnTo>
                    <a:pt x="279523" y="1386811"/>
                  </a:lnTo>
                  <a:lnTo>
                    <a:pt x="246181" y="1357041"/>
                  </a:lnTo>
                  <a:lnTo>
                    <a:pt x="214583" y="1325443"/>
                  </a:lnTo>
                  <a:lnTo>
                    <a:pt x="184813" y="1292101"/>
                  </a:lnTo>
                  <a:lnTo>
                    <a:pt x="156952" y="1257096"/>
                  </a:lnTo>
                  <a:lnTo>
                    <a:pt x="131082" y="1220511"/>
                  </a:lnTo>
                  <a:lnTo>
                    <a:pt x="107286" y="1182427"/>
                  </a:lnTo>
                  <a:lnTo>
                    <a:pt x="85646" y="1142927"/>
                  </a:lnTo>
                  <a:lnTo>
                    <a:pt x="66244" y="1102093"/>
                  </a:lnTo>
                  <a:lnTo>
                    <a:pt x="49162" y="1060008"/>
                  </a:lnTo>
                  <a:lnTo>
                    <a:pt x="34483" y="1016753"/>
                  </a:lnTo>
                  <a:lnTo>
                    <a:pt x="22288" y="972410"/>
                  </a:lnTo>
                  <a:lnTo>
                    <a:pt x="12660" y="927063"/>
                  </a:lnTo>
                  <a:lnTo>
                    <a:pt x="5681" y="880793"/>
                  </a:lnTo>
                  <a:lnTo>
                    <a:pt x="1434" y="833682"/>
                  </a:lnTo>
                  <a:lnTo>
                    <a:pt x="0" y="785812"/>
                  </a:lnTo>
                  <a:close/>
                </a:path>
              </a:pathLst>
            </a:custGeom>
            <a:ln w="952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137692" y="5621528"/>
            <a:ext cx="8909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75">
                <a:solidFill>
                  <a:srgbClr val="00A3FE"/>
                </a:solidFill>
                <a:latin typeface="Arial Black"/>
                <a:cs typeface="Arial Black"/>
              </a:rPr>
              <a:t>LLMs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912316" y="2438401"/>
            <a:ext cx="0" cy="6827520"/>
          </a:xfrm>
          <a:custGeom>
            <a:avLst/>
            <a:gdLst/>
            <a:ahLst/>
            <a:cxnLst/>
            <a:rect l="l" t="t" r="r" b="b"/>
            <a:pathLst>
              <a:path w="0" h="6827520">
                <a:moveTo>
                  <a:pt x="0" y="0"/>
                </a:moveTo>
                <a:lnTo>
                  <a:pt x="1" y="6827046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686040" y="2441955"/>
            <a:ext cx="8969375" cy="668528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3400" spc="-355">
                <a:solidFill>
                  <a:srgbClr val="FF1675"/>
                </a:solidFill>
                <a:latin typeface="Arial Black"/>
                <a:cs typeface="Arial Black"/>
              </a:rPr>
              <a:t>Immense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FF1675"/>
                </a:solidFill>
                <a:latin typeface="Arial Black"/>
                <a:cs typeface="Arial Black"/>
              </a:rPr>
              <a:t>scale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84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Number</a:t>
            </a:r>
            <a:r>
              <a:rPr dirty="0" sz="3400" spc="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of</a:t>
            </a:r>
            <a:r>
              <a:rPr dirty="0" sz="3400" spc="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parameters</a:t>
            </a:r>
            <a:endParaRPr sz="3400">
              <a:latin typeface="Arial"/>
              <a:cs typeface="Arial"/>
            </a:endParaRPr>
          </a:p>
          <a:p>
            <a:pPr marL="801370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Amount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of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0">
                <a:solidFill>
                  <a:srgbClr val="FF1675"/>
                </a:solidFill>
                <a:latin typeface="Arial"/>
                <a:cs typeface="Arial"/>
              </a:rPr>
              <a:t>training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30">
                <a:solidFill>
                  <a:srgbClr val="FF1675"/>
                </a:solidFill>
                <a:latin typeface="Arial"/>
                <a:cs typeface="Arial"/>
              </a:rPr>
              <a:t>data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15"/>
              </a:spcBef>
            </a:pP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Learn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from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FF1675"/>
                </a:solidFill>
                <a:latin typeface="Arial Black"/>
                <a:cs typeface="Arial Black"/>
              </a:rPr>
              <a:t>vast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amounts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text</a:t>
            </a:r>
            <a:endParaRPr sz="3400">
              <a:latin typeface="Arial Black"/>
              <a:cs typeface="Arial Black"/>
            </a:endParaRPr>
          </a:p>
          <a:p>
            <a:pPr marL="802005" marR="428625" indent="-433070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Patterns,</a:t>
            </a:r>
            <a:r>
              <a:rPr dirty="0" sz="3400" spc="-1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35">
                <a:solidFill>
                  <a:srgbClr val="FF1675"/>
                </a:solidFill>
                <a:latin typeface="Arial"/>
                <a:cs typeface="Arial"/>
              </a:rPr>
              <a:t>grammar,</a:t>
            </a:r>
            <a:r>
              <a:rPr dirty="0" sz="3400" spc="-16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semantics,</a:t>
            </a:r>
            <a:r>
              <a:rPr dirty="0" sz="3400" spc="-16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15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even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nuances</a:t>
            </a:r>
            <a:r>
              <a:rPr dirty="0" sz="3400" spc="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of</a:t>
            </a:r>
            <a:r>
              <a:rPr dirty="0" sz="3400" spc="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human</a:t>
            </a:r>
            <a:r>
              <a:rPr dirty="0" sz="3400" spc="1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language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training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FF1675"/>
                </a:solidFill>
                <a:latin typeface="Arial Black"/>
                <a:cs typeface="Arial Black"/>
              </a:rPr>
              <a:t>process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 spc="-45">
                <a:solidFill>
                  <a:srgbClr val="FF1675"/>
                </a:solidFill>
                <a:latin typeface="Arial"/>
                <a:cs typeface="Arial"/>
              </a:rPr>
              <a:t>Exposes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0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0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0">
                <a:solidFill>
                  <a:srgbClr val="FF1675"/>
                </a:solidFill>
                <a:latin typeface="Arial"/>
                <a:cs typeface="Arial"/>
              </a:rPr>
              <a:t>model</a:t>
            </a:r>
            <a:r>
              <a:rPr dirty="0" sz="3400" spc="-10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diverse</a:t>
            </a:r>
            <a:r>
              <a:rPr dirty="0" sz="3400" spc="-10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sentences</a:t>
            </a:r>
            <a:endParaRPr sz="3400">
              <a:latin typeface="Arial"/>
              <a:cs typeface="Arial"/>
            </a:endParaRPr>
          </a:p>
          <a:p>
            <a:pPr marL="801370" indent="-432434">
              <a:lnSpc>
                <a:spcPct val="100000"/>
              </a:lnSpc>
              <a:spcBef>
                <a:spcPts val="91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Enable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70">
                <a:solidFill>
                  <a:srgbClr val="FF1675"/>
                </a:solidFill>
                <a:latin typeface="Arial"/>
                <a:cs typeface="Arial"/>
              </a:rPr>
              <a:t>it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learn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14">
                <a:solidFill>
                  <a:srgbClr val="FF1675"/>
                </a:solidFill>
                <a:latin typeface="Arial"/>
                <a:cs typeface="Arial"/>
              </a:rPr>
              <a:t>predict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next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0">
                <a:solidFill>
                  <a:srgbClr val="FF1675"/>
                </a:solidFill>
                <a:latin typeface="Arial"/>
                <a:cs typeface="Arial"/>
              </a:rPr>
              <a:t>word</a:t>
            </a:r>
            <a:endParaRPr sz="3400">
              <a:latin typeface="Arial"/>
              <a:cs typeface="Arial"/>
            </a:endParaRPr>
          </a:p>
          <a:p>
            <a:pPr lvl="1" marL="1129030" indent="-312420">
              <a:lnSpc>
                <a:spcPct val="100000"/>
              </a:lnSpc>
              <a:spcBef>
                <a:spcPts val="935"/>
              </a:spcBef>
              <a:buSzPct val="76470"/>
              <a:buFont typeface="Lucida Sans Unicode"/>
              <a:buChar char="•"/>
              <a:tabLst>
                <a:tab pos="1129030" algn="l"/>
              </a:tabLst>
            </a:pP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Based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on</a:t>
            </a:r>
            <a:r>
              <a:rPr dirty="0" sz="3400" spc="-1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4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00">
                <a:solidFill>
                  <a:srgbClr val="FF1675"/>
                </a:solidFill>
                <a:latin typeface="Arial"/>
                <a:cs typeface="Arial"/>
              </a:rPr>
              <a:t>context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70">
                <a:solidFill>
                  <a:srgbClr val="FF1675"/>
                </a:solidFill>
                <a:latin typeface="Arial"/>
                <a:cs typeface="Arial"/>
              </a:rPr>
              <a:t>it</a:t>
            </a:r>
            <a:r>
              <a:rPr dirty="0" sz="3400" spc="-1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has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seen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60"/>
              <a:t>Large</a:t>
            </a:r>
            <a:r>
              <a:rPr dirty="0" spc="-335"/>
              <a:t> </a:t>
            </a:r>
            <a:r>
              <a:rPr dirty="0" spc="-350"/>
              <a:t>Language</a:t>
            </a:r>
            <a:r>
              <a:rPr dirty="0" spc="-330"/>
              <a:t> </a:t>
            </a:r>
            <a:r>
              <a:rPr dirty="0" spc="-300"/>
              <a:t>Models</a:t>
            </a:r>
            <a:r>
              <a:rPr dirty="0" spc="-330"/>
              <a:t> </a:t>
            </a:r>
            <a:r>
              <a:rPr dirty="0" spc="-320"/>
              <a:t>(LLMs)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960437" y="3229768"/>
            <a:ext cx="5245100" cy="5245100"/>
            <a:chOff x="960437" y="3229768"/>
            <a:chExt cx="5245100" cy="524510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437" y="3229768"/>
              <a:ext cx="5245099" cy="52451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582986" y="4600972"/>
              <a:ext cx="0" cy="2501900"/>
            </a:xfrm>
            <a:custGeom>
              <a:avLst/>
              <a:gdLst/>
              <a:ahLst/>
              <a:cxnLst/>
              <a:rect l="l" t="t" r="r" b="b"/>
              <a:pathLst>
                <a:path w="0" h="2501900">
                  <a:moveTo>
                    <a:pt x="0" y="0"/>
                  </a:moveTo>
                  <a:lnTo>
                    <a:pt x="1" y="2501900"/>
                  </a:lnTo>
                </a:path>
              </a:pathLst>
            </a:custGeom>
            <a:ln w="952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499631" y="5229227"/>
              <a:ext cx="2167255" cy="1250950"/>
            </a:xfrm>
            <a:custGeom>
              <a:avLst/>
              <a:gdLst/>
              <a:ahLst/>
              <a:cxnLst/>
              <a:rect l="l" t="t" r="r" b="b"/>
              <a:pathLst>
                <a:path w="2167254" h="1250950">
                  <a:moveTo>
                    <a:pt x="2166708" y="0"/>
                  </a:moveTo>
                  <a:lnTo>
                    <a:pt x="0" y="1250950"/>
                  </a:lnTo>
                </a:path>
              </a:pathLst>
            </a:custGeom>
            <a:ln w="95249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499630" y="5229227"/>
              <a:ext cx="2167255" cy="1250950"/>
            </a:xfrm>
            <a:custGeom>
              <a:avLst/>
              <a:gdLst/>
              <a:ahLst/>
              <a:cxnLst/>
              <a:rect l="l" t="t" r="r" b="b"/>
              <a:pathLst>
                <a:path w="2167254" h="1250950">
                  <a:moveTo>
                    <a:pt x="0" y="0"/>
                  </a:moveTo>
                  <a:lnTo>
                    <a:pt x="2166709" y="1250949"/>
                  </a:lnTo>
                </a:path>
              </a:pathLst>
            </a:custGeom>
            <a:ln w="95249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797173" y="5066111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785812" y="0"/>
                  </a:moveTo>
                  <a:lnTo>
                    <a:pt x="737943" y="1434"/>
                  </a:lnTo>
                  <a:lnTo>
                    <a:pt x="690832" y="5681"/>
                  </a:lnTo>
                  <a:lnTo>
                    <a:pt x="644561" y="12660"/>
                  </a:lnTo>
                  <a:lnTo>
                    <a:pt x="599214" y="22288"/>
                  </a:lnTo>
                  <a:lnTo>
                    <a:pt x="554872" y="34482"/>
                  </a:lnTo>
                  <a:lnTo>
                    <a:pt x="511617" y="49162"/>
                  </a:lnTo>
                  <a:lnTo>
                    <a:pt x="469531" y="66244"/>
                  </a:lnTo>
                  <a:lnTo>
                    <a:pt x="428697" y="85646"/>
                  </a:lnTo>
                  <a:lnTo>
                    <a:pt x="389197" y="107286"/>
                  </a:lnTo>
                  <a:lnTo>
                    <a:pt x="351114" y="131082"/>
                  </a:lnTo>
                  <a:lnTo>
                    <a:pt x="314528" y="156951"/>
                  </a:lnTo>
                  <a:lnTo>
                    <a:pt x="279523" y="184812"/>
                  </a:lnTo>
                  <a:lnTo>
                    <a:pt x="246181" y="214583"/>
                  </a:lnTo>
                  <a:lnTo>
                    <a:pt x="214583" y="246180"/>
                  </a:lnTo>
                  <a:lnTo>
                    <a:pt x="184813" y="279523"/>
                  </a:lnTo>
                  <a:lnTo>
                    <a:pt x="156952" y="314528"/>
                  </a:lnTo>
                  <a:lnTo>
                    <a:pt x="131082" y="351113"/>
                  </a:lnTo>
                  <a:lnTo>
                    <a:pt x="107286" y="389197"/>
                  </a:lnTo>
                  <a:lnTo>
                    <a:pt x="85646" y="428697"/>
                  </a:lnTo>
                  <a:lnTo>
                    <a:pt x="66244" y="469531"/>
                  </a:lnTo>
                  <a:lnTo>
                    <a:pt x="49162" y="511616"/>
                  </a:lnTo>
                  <a:lnTo>
                    <a:pt x="34483" y="554871"/>
                  </a:lnTo>
                  <a:lnTo>
                    <a:pt x="22288" y="599213"/>
                  </a:lnTo>
                  <a:lnTo>
                    <a:pt x="12660" y="644561"/>
                  </a:lnTo>
                  <a:lnTo>
                    <a:pt x="5681" y="690831"/>
                  </a:lnTo>
                  <a:lnTo>
                    <a:pt x="1434" y="737942"/>
                  </a:lnTo>
                  <a:lnTo>
                    <a:pt x="0" y="785812"/>
                  </a:lnTo>
                  <a:lnTo>
                    <a:pt x="1434" y="833681"/>
                  </a:lnTo>
                  <a:lnTo>
                    <a:pt x="5681" y="880792"/>
                  </a:lnTo>
                  <a:lnTo>
                    <a:pt x="12660" y="927063"/>
                  </a:lnTo>
                  <a:lnTo>
                    <a:pt x="22288" y="972410"/>
                  </a:lnTo>
                  <a:lnTo>
                    <a:pt x="34483" y="1016752"/>
                  </a:lnTo>
                  <a:lnTo>
                    <a:pt x="49162" y="1060007"/>
                  </a:lnTo>
                  <a:lnTo>
                    <a:pt x="66244" y="1102093"/>
                  </a:lnTo>
                  <a:lnTo>
                    <a:pt x="85646" y="1142927"/>
                  </a:lnTo>
                  <a:lnTo>
                    <a:pt x="107286" y="1182427"/>
                  </a:lnTo>
                  <a:lnTo>
                    <a:pt x="131082" y="1220510"/>
                  </a:lnTo>
                  <a:lnTo>
                    <a:pt x="156952" y="1257096"/>
                  </a:lnTo>
                  <a:lnTo>
                    <a:pt x="184813" y="1292101"/>
                  </a:lnTo>
                  <a:lnTo>
                    <a:pt x="214583" y="1325443"/>
                  </a:lnTo>
                  <a:lnTo>
                    <a:pt x="246181" y="1357041"/>
                  </a:lnTo>
                  <a:lnTo>
                    <a:pt x="279523" y="1386811"/>
                  </a:lnTo>
                  <a:lnTo>
                    <a:pt x="314528" y="1414672"/>
                  </a:lnTo>
                  <a:lnTo>
                    <a:pt x="351114" y="1440542"/>
                  </a:lnTo>
                  <a:lnTo>
                    <a:pt x="389197" y="1464338"/>
                  </a:lnTo>
                  <a:lnTo>
                    <a:pt x="428697" y="1485978"/>
                  </a:lnTo>
                  <a:lnTo>
                    <a:pt x="469531" y="1505380"/>
                  </a:lnTo>
                  <a:lnTo>
                    <a:pt x="511617" y="1522462"/>
                  </a:lnTo>
                  <a:lnTo>
                    <a:pt x="554872" y="1537141"/>
                  </a:lnTo>
                  <a:lnTo>
                    <a:pt x="599214" y="1549336"/>
                  </a:lnTo>
                  <a:lnTo>
                    <a:pt x="644561" y="1558964"/>
                  </a:lnTo>
                  <a:lnTo>
                    <a:pt x="690832" y="1565943"/>
                  </a:lnTo>
                  <a:lnTo>
                    <a:pt x="737943" y="1570190"/>
                  </a:lnTo>
                  <a:lnTo>
                    <a:pt x="785812" y="1571625"/>
                  </a:lnTo>
                  <a:lnTo>
                    <a:pt x="833681" y="1570190"/>
                  </a:lnTo>
                  <a:lnTo>
                    <a:pt x="880792" y="1565943"/>
                  </a:lnTo>
                  <a:lnTo>
                    <a:pt x="927063" y="1558964"/>
                  </a:lnTo>
                  <a:lnTo>
                    <a:pt x="972410" y="1549336"/>
                  </a:lnTo>
                  <a:lnTo>
                    <a:pt x="1016752" y="1537141"/>
                  </a:lnTo>
                  <a:lnTo>
                    <a:pt x="1060007" y="1522462"/>
                  </a:lnTo>
                  <a:lnTo>
                    <a:pt x="1102093" y="1505380"/>
                  </a:lnTo>
                  <a:lnTo>
                    <a:pt x="1142927" y="1485978"/>
                  </a:lnTo>
                  <a:lnTo>
                    <a:pt x="1182427" y="1464338"/>
                  </a:lnTo>
                  <a:lnTo>
                    <a:pt x="1220510" y="1440542"/>
                  </a:lnTo>
                  <a:lnTo>
                    <a:pt x="1257096" y="1414672"/>
                  </a:lnTo>
                  <a:lnTo>
                    <a:pt x="1292101" y="1386811"/>
                  </a:lnTo>
                  <a:lnTo>
                    <a:pt x="1325443" y="1357041"/>
                  </a:lnTo>
                  <a:lnTo>
                    <a:pt x="1357041" y="1325443"/>
                  </a:lnTo>
                  <a:lnTo>
                    <a:pt x="1386811" y="1292101"/>
                  </a:lnTo>
                  <a:lnTo>
                    <a:pt x="1414672" y="1257096"/>
                  </a:lnTo>
                  <a:lnTo>
                    <a:pt x="1440542" y="1220510"/>
                  </a:lnTo>
                  <a:lnTo>
                    <a:pt x="1464338" y="1182427"/>
                  </a:lnTo>
                  <a:lnTo>
                    <a:pt x="1485978" y="1142927"/>
                  </a:lnTo>
                  <a:lnTo>
                    <a:pt x="1505380" y="1102093"/>
                  </a:lnTo>
                  <a:lnTo>
                    <a:pt x="1522462" y="1060007"/>
                  </a:lnTo>
                  <a:lnTo>
                    <a:pt x="1537141" y="1016752"/>
                  </a:lnTo>
                  <a:lnTo>
                    <a:pt x="1549336" y="972410"/>
                  </a:lnTo>
                  <a:lnTo>
                    <a:pt x="1558964" y="927063"/>
                  </a:lnTo>
                  <a:lnTo>
                    <a:pt x="1565943" y="880792"/>
                  </a:lnTo>
                  <a:lnTo>
                    <a:pt x="1570190" y="833681"/>
                  </a:lnTo>
                  <a:lnTo>
                    <a:pt x="1571625" y="785812"/>
                  </a:lnTo>
                  <a:lnTo>
                    <a:pt x="1570190" y="737942"/>
                  </a:lnTo>
                  <a:lnTo>
                    <a:pt x="1565943" y="690831"/>
                  </a:lnTo>
                  <a:lnTo>
                    <a:pt x="1558964" y="644561"/>
                  </a:lnTo>
                  <a:lnTo>
                    <a:pt x="1549336" y="599213"/>
                  </a:lnTo>
                  <a:lnTo>
                    <a:pt x="1537141" y="554871"/>
                  </a:lnTo>
                  <a:lnTo>
                    <a:pt x="1522462" y="511616"/>
                  </a:lnTo>
                  <a:lnTo>
                    <a:pt x="1505380" y="469531"/>
                  </a:lnTo>
                  <a:lnTo>
                    <a:pt x="1485978" y="428697"/>
                  </a:lnTo>
                  <a:lnTo>
                    <a:pt x="1464338" y="389197"/>
                  </a:lnTo>
                  <a:lnTo>
                    <a:pt x="1440542" y="351113"/>
                  </a:lnTo>
                  <a:lnTo>
                    <a:pt x="1414672" y="314528"/>
                  </a:lnTo>
                  <a:lnTo>
                    <a:pt x="1386811" y="279523"/>
                  </a:lnTo>
                  <a:lnTo>
                    <a:pt x="1357041" y="246180"/>
                  </a:lnTo>
                  <a:lnTo>
                    <a:pt x="1325443" y="214583"/>
                  </a:lnTo>
                  <a:lnTo>
                    <a:pt x="1292101" y="184812"/>
                  </a:lnTo>
                  <a:lnTo>
                    <a:pt x="1257096" y="156951"/>
                  </a:lnTo>
                  <a:lnTo>
                    <a:pt x="1220510" y="131082"/>
                  </a:lnTo>
                  <a:lnTo>
                    <a:pt x="1182427" y="107286"/>
                  </a:lnTo>
                  <a:lnTo>
                    <a:pt x="1142927" y="85646"/>
                  </a:lnTo>
                  <a:lnTo>
                    <a:pt x="1102093" y="66244"/>
                  </a:lnTo>
                  <a:lnTo>
                    <a:pt x="1060007" y="49162"/>
                  </a:lnTo>
                  <a:lnTo>
                    <a:pt x="1016752" y="34482"/>
                  </a:lnTo>
                  <a:lnTo>
                    <a:pt x="972410" y="22288"/>
                  </a:lnTo>
                  <a:lnTo>
                    <a:pt x="927063" y="12660"/>
                  </a:lnTo>
                  <a:lnTo>
                    <a:pt x="880792" y="5681"/>
                  </a:lnTo>
                  <a:lnTo>
                    <a:pt x="833681" y="1434"/>
                  </a:lnTo>
                  <a:lnTo>
                    <a:pt x="785812" y="0"/>
                  </a:lnTo>
                  <a:close/>
                </a:path>
              </a:pathLst>
            </a:custGeom>
            <a:solidFill>
              <a:srgbClr val="D9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797173" y="5066111"/>
              <a:ext cx="1571625" cy="1571625"/>
            </a:xfrm>
            <a:custGeom>
              <a:avLst/>
              <a:gdLst/>
              <a:ahLst/>
              <a:cxnLst/>
              <a:rect l="l" t="t" r="r" b="b"/>
              <a:pathLst>
                <a:path w="1571625" h="1571625">
                  <a:moveTo>
                    <a:pt x="0" y="785812"/>
                  </a:moveTo>
                  <a:lnTo>
                    <a:pt x="1434" y="737943"/>
                  </a:lnTo>
                  <a:lnTo>
                    <a:pt x="5681" y="690832"/>
                  </a:lnTo>
                  <a:lnTo>
                    <a:pt x="12660" y="644561"/>
                  </a:lnTo>
                  <a:lnTo>
                    <a:pt x="22288" y="599214"/>
                  </a:lnTo>
                  <a:lnTo>
                    <a:pt x="34483" y="554872"/>
                  </a:lnTo>
                  <a:lnTo>
                    <a:pt x="49162" y="511617"/>
                  </a:lnTo>
                  <a:lnTo>
                    <a:pt x="66244" y="469531"/>
                  </a:lnTo>
                  <a:lnTo>
                    <a:pt x="85646" y="428697"/>
                  </a:lnTo>
                  <a:lnTo>
                    <a:pt x="107286" y="389197"/>
                  </a:lnTo>
                  <a:lnTo>
                    <a:pt x="131082" y="351114"/>
                  </a:lnTo>
                  <a:lnTo>
                    <a:pt x="156952" y="314528"/>
                  </a:lnTo>
                  <a:lnTo>
                    <a:pt x="184813" y="279523"/>
                  </a:lnTo>
                  <a:lnTo>
                    <a:pt x="214583" y="246181"/>
                  </a:lnTo>
                  <a:lnTo>
                    <a:pt x="246181" y="214583"/>
                  </a:lnTo>
                  <a:lnTo>
                    <a:pt x="279523" y="184813"/>
                  </a:lnTo>
                  <a:lnTo>
                    <a:pt x="314528" y="156952"/>
                  </a:lnTo>
                  <a:lnTo>
                    <a:pt x="351114" y="131082"/>
                  </a:lnTo>
                  <a:lnTo>
                    <a:pt x="389197" y="107286"/>
                  </a:lnTo>
                  <a:lnTo>
                    <a:pt x="428697" y="85646"/>
                  </a:lnTo>
                  <a:lnTo>
                    <a:pt x="469531" y="66244"/>
                  </a:lnTo>
                  <a:lnTo>
                    <a:pt x="511617" y="49162"/>
                  </a:lnTo>
                  <a:lnTo>
                    <a:pt x="554872" y="34483"/>
                  </a:lnTo>
                  <a:lnTo>
                    <a:pt x="599214" y="22288"/>
                  </a:lnTo>
                  <a:lnTo>
                    <a:pt x="644561" y="12660"/>
                  </a:lnTo>
                  <a:lnTo>
                    <a:pt x="690832" y="5681"/>
                  </a:lnTo>
                  <a:lnTo>
                    <a:pt x="737943" y="1434"/>
                  </a:lnTo>
                  <a:lnTo>
                    <a:pt x="785812" y="0"/>
                  </a:lnTo>
                  <a:lnTo>
                    <a:pt x="833682" y="1434"/>
                  </a:lnTo>
                  <a:lnTo>
                    <a:pt x="880793" y="5681"/>
                  </a:lnTo>
                  <a:lnTo>
                    <a:pt x="927063" y="12660"/>
                  </a:lnTo>
                  <a:lnTo>
                    <a:pt x="972410" y="22288"/>
                  </a:lnTo>
                  <a:lnTo>
                    <a:pt x="1016753" y="34483"/>
                  </a:lnTo>
                  <a:lnTo>
                    <a:pt x="1060008" y="49162"/>
                  </a:lnTo>
                  <a:lnTo>
                    <a:pt x="1102093" y="66244"/>
                  </a:lnTo>
                  <a:lnTo>
                    <a:pt x="1142927" y="85646"/>
                  </a:lnTo>
                  <a:lnTo>
                    <a:pt x="1182427" y="107286"/>
                  </a:lnTo>
                  <a:lnTo>
                    <a:pt x="1220511" y="131082"/>
                  </a:lnTo>
                  <a:lnTo>
                    <a:pt x="1257096" y="156952"/>
                  </a:lnTo>
                  <a:lnTo>
                    <a:pt x="1292101" y="184813"/>
                  </a:lnTo>
                  <a:lnTo>
                    <a:pt x="1325443" y="214583"/>
                  </a:lnTo>
                  <a:lnTo>
                    <a:pt x="1357041" y="246181"/>
                  </a:lnTo>
                  <a:lnTo>
                    <a:pt x="1386811" y="279523"/>
                  </a:lnTo>
                  <a:lnTo>
                    <a:pt x="1414672" y="314528"/>
                  </a:lnTo>
                  <a:lnTo>
                    <a:pt x="1440542" y="351114"/>
                  </a:lnTo>
                  <a:lnTo>
                    <a:pt x="1464338" y="389197"/>
                  </a:lnTo>
                  <a:lnTo>
                    <a:pt x="1485978" y="428697"/>
                  </a:lnTo>
                  <a:lnTo>
                    <a:pt x="1505380" y="469531"/>
                  </a:lnTo>
                  <a:lnTo>
                    <a:pt x="1522462" y="511617"/>
                  </a:lnTo>
                  <a:lnTo>
                    <a:pt x="1537141" y="554872"/>
                  </a:lnTo>
                  <a:lnTo>
                    <a:pt x="1549336" y="599214"/>
                  </a:lnTo>
                  <a:lnTo>
                    <a:pt x="1558964" y="644561"/>
                  </a:lnTo>
                  <a:lnTo>
                    <a:pt x="1565943" y="690832"/>
                  </a:lnTo>
                  <a:lnTo>
                    <a:pt x="1570190" y="737943"/>
                  </a:lnTo>
                  <a:lnTo>
                    <a:pt x="1571625" y="785812"/>
                  </a:lnTo>
                  <a:lnTo>
                    <a:pt x="1570190" y="833682"/>
                  </a:lnTo>
                  <a:lnTo>
                    <a:pt x="1565943" y="880793"/>
                  </a:lnTo>
                  <a:lnTo>
                    <a:pt x="1558964" y="927063"/>
                  </a:lnTo>
                  <a:lnTo>
                    <a:pt x="1549336" y="972410"/>
                  </a:lnTo>
                  <a:lnTo>
                    <a:pt x="1537141" y="1016753"/>
                  </a:lnTo>
                  <a:lnTo>
                    <a:pt x="1522462" y="1060008"/>
                  </a:lnTo>
                  <a:lnTo>
                    <a:pt x="1505380" y="1102093"/>
                  </a:lnTo>
                  <a:lnTo>
                    <a:pt x="1485978" y="1142927"/>
                  </a:lnTo>
                  <a:lnTo>
                    <a:pt x="1464338" y="1182427"/>
                  </a:lnTo>
                  <a:lnTo>
                    <a:pt x="1440542" y="1220511"/>
                  </a:lnTo>
                  <a:lnTo>
                    <a:pt x="1414672" y="1257096"/>
                  </a:lnTo>
                  <a:lnTo>
                    <a:pt x="1386811" y="1292101"/>
                  </a:lnTo>
                  <a:lnTo>
                    <a:pt x="1357041" y="1325443"/>
                  </a:lnTo>
                  <a:lnTo>
                    <a:pt x="1325443" y="1357041"/>
                  </a:lnTo>
                  <a:lnTo>
                    <a:pt x="1292101" y="1386811"/>
                  </a:lnTo>
                  <a:lnTo>
                    <a:pt x="1257096" y="1414672"/>
                  </a:lnTo>
                  <a:lnTo>
                    <a:pt x="1220511" y="1440542"/>
                  </a:lnTo>
                  <a:lnTo>
                    <a:pt x="1182427" y="1464338"/>
                  </a:lnTo>
                  <a:lnTo>
                    <a:pt x="1142927" y="1485978"/>
                  </a:lnTo>
                  <a:lnTo>
                    <a:pt x="1102093" y="1505380"/>
                  </a:lnTo>
                  <a:lnTo>
                    <a:pt x="1060008" y="1522462"/>
                  </a:lnTo>
                  <a:lnTo>
                    <a:pt x="1016753" y="1537141"/>
                  </a:lnTo>
                  <a:lnTo>
                    <a:pt x="972410" y="1549336"/>
                  </a:lnTo>
                  <a:lnTo>
                    <a:pt x="927063" y="1558964"/>
                  </a:lnTo>
                  <a:lnTo>
                    <a:pt x="880793" y="1565943"/>
                  </a:lnTo>
                  <a:lnTo>
                    <a:pt x="833682" y="1570190"/>
                  </a:lnTo>
                  <a:lnTo>
                    <a:pt x="785812" y="1571625"/>
                  </a:lnTo>
                  <a:lnTo>
                    <a:pt x="737943" y="1570190"/>
                  </a:lnTo>
                  <a:lnTo>
                    <a:pt x="690832" y="1565943"/>
                  </a:lnTo>
                  <a:lnTo>
                    <a:pt x="644561" y="1558964"/>
                  </a:lnTo>
                  <a:lnTo>
                    <a:pt x="599214" y="1549336"/>
                  </a:lnTo>
                  <a:lnTo>
                    <a:pt x="554872" y="1537141"/>
                  </a:lnTo>
                  <a:lnTo>
                    <a:pt x="511617" y="1522462"/>
                  </a:lnTo>
                  <a:lnTo>
                    <a:pt x="469531" y="1505380"/>
                  </a:lnTo>
                  <a:lnTo>
                    <a:pt x="428697" y="1485978"/>
                  </a:lnTo>
                  <a:lnTo>
                    <a:pt x="389197" y="1464338"/>
                  </a:lnTo>
                  <a:lnTo>
                    <a:pt x="351114" y="1440542"/>
                  </a:lnTo>
                  <a:lnTo>
                    <a:pt x="314528" y="1414672"/>
                  </a:lnTo>
                  <a:lnTo>
                    <a:pt x="279523" y="1386811"/>
                  </a:lnTo>
                  <a:lnTo>
                    <a:pt x="246181" y="1357041"/>
                  </a:lnTo>
                  <a:lnTo>
                    <a:pt x="214583" y="1325443"/>
                  </a:lnTo>
                  <a:lnTo>
                    <a:pt x="184813" y="1292101"/>
                  </a:lnTo>
                  <a:lnTo>
                    <a:pt x="156952" y="1257096"/>
                  </a:lnTo>
                  <a:lnTo>
                    <a:pt x="131082" y="1220511"/>
                  </a:lnTo>
                  <a:lnTo>
                    <a:pt x="107286" y="1182427"/>
                  </a:lnTo>
                  <a:lnTo>
                    <a:pt x="85646" y="1142927"/>
                  </a:lnTo>
                  <a:lnTo>
                    <a:pt x="66244" y="1102093"/>
                  </a:lnTo>
                  <a:lnTo>
                    <a:pt x="49162" y="1060008"/>
                  </a:lnTo>
                  <a:lnTo>
                    <a:pt x="34483" y="1016753"/>
                  </a:lnTo>
                  <a:lnTo>
                    <a:pt x="22288" y="972410"/>
                  </a:lnTo>
                  <a:lnTo>
                    <a:pt x="12660" y="927063"/>
                  </a:lnTo>
                  <a:lnTo>
                    <a:pt x="5681" y="880793"/>
                  </a:lnTo>
                  <a:lnTo>
                    <a:pt x="1434" y="833682"/>
                  </a:lnTo>
                  <a:lnTo>
                    <a:pt x="0" y="785812"/>
                  </a:lnTo>
                  <a:close/>
                </a:path>
              </a:pathLst>
            </a:custGeom>
            <a:ln w="952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137692" y="5621528"/>
            <a:ext cx="8909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75">
                <a:solidFill>
                  <a:srgbClr val="00A3FE"/>
                </a:solidFill>
                <a:latin typeface="Arial Black"/>
                <a:cs typeface="Arial Black"/>
              </a:rPr>
              <a:t>LLMs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911728" y="6147308"/>
            <a:ext cx="84651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60">
                <a:solidFill>
                  <a:srgbClr val="FFFFFF"/>
                </a:solidFill>
                <a:latin typeface="Arial Black"/>
                <a:cs typeface="Arial Black"/>
              </a:rPr>
              <a:t>Where</a:t>
            </a:r>
            <a:r>
              <a:rPr dirty="0" sz="4800" spc="-3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235">
                <a:solidFill>
                  <a:srgbClr val="FFFFFF"/>
                </a:solidFill>
                <a:latin typeface="Arial Black"/>
                <a:cs typeface="Arial Black"/>
              </a:rPr>
              <a:t>did</a:t>
            </a:r>
            <a:r>
              <a:rPr dirty="0" sz="4800" spc="-3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395">
                <a:solidFill>
                  <a:srgbClr val="FFFFFF"/>
                </a:solidFill>
                <a:latin typeface="Arial Black"/>
                <a:cs typeface="Arial Black"/>
              </a:rPr>
              <a:t>LLMs</a:t>
            </a:r>
            <a:r>
              <a:rPr dirty="0" sz="4800" spc="-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800" spc="-409">
                <a:solidFill>
                  <a:srgbClr val="FFFFFF"/>
                </a:solidFill>
                <a:latin typeface="Arial Black"/>
                <a:cs typeface="Arial Black"/>
              </a:rPr>
              <a:t>come</a:t>
            </a:r>
            <a:r>
              <a:rPr dirty="0" sz="4800" spc="-320">
                <a:solidFill>
                  <a:srgbClr val="FFFFFF"/>
                </a:solidFill>
                <a:latin typeface="Arial Black"/>
                <a:cs typeface="Arial Black"/>
              </a:rPr>
              <a:t> from?</a:t>
            </a:r>
            <a:endParaRPr sz="4800">
              <a:latin typeface="Arial Black"/>
              <a:cs typeface="Arial Black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685756" y="693738"/>
            <a:ext cx="4916805" cy="4916805"/>
            <a:chOff x="6685756" y="693738"/>
            <a:chExt cx="4916805" cy="491680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5756" y="693738"/>
              <a:ext cx="4916486" cy="491648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144000" y="1979405"/>
              <a:ext cx="0" cy="2345690"/>
            </a:xfrm>
            <a:custGeom>
              <a:avLst/>
              <a:gdLst/>
              <a:ahLst/>
              <a:cxnLst/>
              <a:rect l="l" t="t" r="r" b="b"/>
              <a:pathLst>
                <a:path w="0" h="2345690">
                  <a:moveTo>
                    <a:pt x="0" y="0"/>
                  </a:moveTo>
                  <a:lnTo>
                    <a:pt x="1" y="2345152"/>
                  </a:lnTo>
                </a:path>
              </a:pathLst>
            </a:custGeom>
            <a:ln w="952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128519" y="2565693"/>
              <a:ext cx="2031364" cy="1172845"/>
            </a:xfrm>
            <a:custGeom>
              <a:avLst/>
              <a:gdLst/>
              <a:ahLst/>
              <a:cxnLst/>
              <a:rect l="l" t="t" r="r" b="b"/>
              <a:pathLst>
                <a:path w="2031365" h="1172845">
                  <a:moveTo>
                    <a:pt x="0" y="0"/>
                  </a:moveTo>
                  <a:lnTo>
                    <a:pt x="2030961" y="1172575"/>
                  </a:lnTo>
                </a:path>
              </a:pathLst>
            </a:custGeom>
            <a:ln w="952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128519" y="2565692"/>
              <a:ext cx="2031364" cy="1172845"/>
            </a:xfrm>
            <a:custGeom>
              <a:avLst/>
              <a:gdLst/>
              <a:ahLst/>
              <a:cxnLst/>
              <a:rect l="l" t="t" r="r" b="b"/>
              <a:pathLst>
                <a:path w="2031365" h="1172845">
                  <a:moveTo>
                    <a:pt x="2030960" y="0"/>
                  </a:moveTo>
                  <a:lnTo>
                    <a:pt x="0" y="1172576"/>
                  </a:lnTo>
                </a:path>
              </a:pathLst>
            </a:custGeom>
            <a:ln w="952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407418" y="2415401"/>
              <a:ext cx="1473200" cy="1473200"/>
            </a:xfrm>
            <a:custGeom>
              <a:avLst/>
              <a:gdLst/>
              <a:ahLst/>
              <a:cxnLst/>
              <a:rect l="l" t="t" r="r" b="b"/>
              <a:pathLst>
                <a:path w="1473200" h="1473200">
                  <a:moveTo>
                    <a:pt x="736580" y="0"/>
                  </a:moveTo>
                  <a:lnTo>
                    <a:pt x="688150" y="1566"/>
                  </a:lnTo>
                  <a:lnTo>
                    <a:pt x="640556" y="6202"/>
                  </a:lnTo>
                  <a:lnTo>
                    <a:pt x="593896" y="13809"/>
                  </a:lnTo>
                  <a:lnTo>
                    <a:pt x="548266" y="24291"/>
                  </a:lnTo>
                  <a:lnTo>
                    <a:pt x="503764" y="37551"/>
                  </a:lnTo>
                  <a:lnTo>
                    <a:pt x="460486" y="53491"/>
                  </a:lnTo>
                  <a:lnTo>
                    <a:pt x="418531" y="72015"/>
                  </a:lnTo>
                  <a:lnTo>
                    <a:pt x="377994" y="93025"/>
                  </a:lnTo>
                  <a:lnTo>
                    <a:pt x="338973" y="116424"/>
                  </a:lnTo>
                  <a:lnTo>
                    <a:pt x="301565" y="142116"/>
                  </a:lnTo>
                  <a:lnTo>
                    <a:pt x="265867" y="170004"/>
                  </a:lnTo>
                  <a:lnTo>
                    <a:pt x="231976" y="199989"/>
                  </a:lnTo>
                  <a:lnTo>
                    <a:pt x="199990" y="231976"/>
                  </a:lnTo>
                  <a:lnTo>
                    <a:pt x="170004" y="265867"/>
                  </a:lnTo>
                  <a:lnTo>
                    <a:pt x="142117" y="301564"/>
                  </a:lnTo>
                  <a:lnTo>
                    <a:pt x="116425" y="338972"/>
                  </a:lnTo>
                  <a:lnTo>
                    <a:pt x="93025" y="377993"/>
                  </a:lnTo>
                  <a:lnTo>
                    <a:pt x="72015" y="418530"/>
                  </a:lnTo>
                  <a:lnTo>
                    <a:pt x="53491" y="460485"/>
                  </a:lnTo>
                  <a:lnTo>
                    <a:pt x="37551" y="503763"/>
                  </a:lnTo>
                  <a:lnTo>
                    <a:pt x="24291" y="548265"/>
                  </a:lnTo>
                  <a:lnTo>
                    <a:pt x="13809" y="593895"/>
                  </a:lnTo>
                  <a:lnTo>
                    <a:pt x="6202" y="640555"/>
                  </a:lnTo>
                  <a:lnTo>
                    <a:pt x="1566" y="688149"/>
                  </a:lnTo>
                  <a:lnTo>
                    <a:pt x="0" y="736579"/>
                  </a:lnTo>
                  <a:lnTo>
                    <a:pt x="1566" y="785009"/>
                  </a:lnTo>
                  <a:lnTo>
                    <a:pt x="6202" y="832603"/>
                  </a:lnTo>
                  <a:lnTo>
                    <a:pt x="13809" y="879264"/>
                  </a:lnTo>
                  <a:lnTo>
                    <a:pt x="24291" y="924893"/>
                  </a:lnTo>
                  <a:lnTo>
                    <a:pt x="37551" y="969395"/>
                  </a:lnTo>
                  <a:lnTo>
                    <a:pt x="53491" y="1012672"/>
                  </a:lnTo>
                  <a:lnTo>
                    <a:pt x="72015" y="1054628"/>
                  </a:lnTo>
                  <a:lnTo>
                    <a:pt x="93025" y="1095165"/>
                  </a:lnTo>
                  <a:lnTo>
                    <a:pt x="116425" y="1134186"/>
                  </a:lnTo>
                  <a:lnTo>
                    <a:pt x="142117" y="1171593"/>
                  </a:lnTo>
                  <a:lnTo>
                    <a:pt x="170004" y="1207291"/>
                  </a:lnTo>
                  <a:lnTo>
                    <a:pt x="199990" y="1241182"/>
                  </a:lnTo>
                  <a:lnTo>
                    <a:pt x="231976" y="1273169"/>
                  </a:lnTo>
                  <a:lnTo>
                    <a:pt x="265867" y="1303154"/>
                  </a:lnTo>
                  <a:lnTo>
                    <a:pt x="301565" y="1331042"/>
                  </a:lnTo>
                  <a:lnTo>
                    <a:pt x="338973" y="1356734"/>
                  </a:lnTo>
                  <a:lnTo>
                    <a:pt x="377994" y="1380133"/>
                  </a:lnTo>
                  <a:lnTo>
                    <a:pt x="418531" y="1401143"/>
                  </a:lnTo>
                  <a:lnTo>
                    <a:pt x="460486" y="1419667"/>
                  </a:lnTo>
                  <a:lnTo>
                    <a:pt x="503764" y="1435607"/>
                  </a:lnTo>
                  <a:lnTo>
                    <a:pt x="548266" y="1448867"/>
                  </a:lnTo>
                  <a:lnTo>
                    <a:pt x="593896" y="1459349"/>
                  </a:lnTo>
                  <a:lnTo>
                    <a:pt x="640556" y="1466957"/>
                  </a:lnTo>
                  <a:lnTo>
                    <a:pt x="688150" y="1471592"/>
                  </a:lnTo>
                  <a:lnTo>
                    <a:pt x="736580" y="1473159"/>
                  </a:lnTo>
                  <a:lnTo>
                    <a:pt x="785011" y="1471592"/>
                  </a:lnTo>
                  <a:lnTo>
                    <a:pt x="832605" y="1466957"/>
                  </a:lnTo>
                  <a:lnTo>
                    <a:pt x="879265" y="1459349"/>
                  </a:lnTo>
                  <a:lnTo>
                    <a:pt x="924894" y="1448867"/>
                  </a:lnTo>
                  <a:lnTo>
                    <a:pt x="969396" y="1435607"/>
                  </a:lnTo>
                  <a:lnTo>
                    <a:pt x="1012674" y="1419667"/>
                  </a:lnTo>
                  <a:lnTo>
                    <a:pt x="1054629" y="1401143"/>
                  </a:lnTo>
                  <a:lnTo>
                    <a:pt x="1095166" y="1380133"/>
                  </a:lnTo>
                  <a:lnTo>
                    <a:pt x="1134187" y="1356734"/>
                  </a:lnTo>
                  <a:lnTo>
                    <a:pt x="1171595" y="1331042"/>
                  </a:lnTo>
                  <a:lnTo>
                    <a:pt x="1207293" y="1303154"/>
                  </a:lnTo>
                  <a:lnTo>
                    <a:pt x="1241183" y="1273169"/>
                  </a:lnTo>
                  <a:lnTo>
                    <a:pt x="1273170" y="1241182"/>
                  </a:lnTo>
                  <a:lnTo>
                    <a:pt x="1303156" y="1207291"/>
                  </a:lnTo>
                  <a:lnTo>
                    <a:pt x="1331043" y="1171593"/>
                  </a:lnTo>
                  <a:lnTo>
                    <a:pt x="1356735" y="1134186"/>
                  </a:lnTo>
                  <a:lnTo>
                    <a:pt x="1380135" y="1095165"/>
                  </a:lnTo>
                  <a:lnTo>
                    <a:pt x="1401145" y="1054628"/>
                  </a:lnTo>
                  <a:lnTo>
                    <a:pt x="1419669" y="1012672"/>
                  </a:lnTo>
                  <a:lnTo>
                    <a:pt x="1435609" y="969395"/>
                  </a:lnTo>
                  <a:lnTo>
                    <a:pt x="1448868" y="924893"/>
                  </a:lnTo>
                  <a:lnTo>
                    <a:pt x="1459350" y="879264"/>
                  </a:lnTo>
                  <a:lnTo>
                    <a:pt x="1466958" y="832603"/>
                  </a:lnTo>
                  <a:lnTo>
                    <a:pt x="1471593" y="785009"/>
                  </a:lnTo>
                  <a:lnTo>
                    <a:pt x="1473160" y="736579"/>
                  </a:lnTo>
                  <a:lnTo>
                    <a:pt x="1471593" y="688149"/>
                  </a:lnTo>
                  <a:lnTo>
                    <a:pt x="1466958" y="640555"/>
                  </a:lnTo>
                  <a:lnTo>
                    <a:pt x="1459350" y="593895"/>
                  </a:lnTo>
                  <a:lnTo>
                    <a:pt x="1448868" y="548265"/>
                  </a:lnTo>
                  <a:lnTo>
                    <a:pt x="1435609" y="503763"/>
                  </a:lnTo>
                  <a:lnTo>
                    <a:pt x="1419669" y="460485"/>
                  </a:lnTo>
                  <a:lnTo>
                    <a:pt x="1401145" y="418530"/>
                  </a:lnTo>
                  <a:lnTo>
                    <a:pt x="1380135" y="377993"/>
                  </a:lnTo>
                  <a:lnTo>
                    <a:pt x="1356735" y="338972"/>
                  </a:lnTo>
                  <a:lnTo>
                    <a:pt x="1331043" y="301564"/>
                  </a:lnTo>
                  <a:lnTo>
                    <a:pt x="1303156" y="265867"/>
                  </a:lnTo>
                  <a:lnTo>
                    <a:pt x="1273170" y="231976"/>
                  </a:lnTo>
                  <a:lnTo>
                    <a:pt x="1241183" y="199989"/>
                  </a:lnTo>
                  <a:lnTo>
                    <a:pt x="1207293" y="170004"/>
                  </a:lnTo>
                  <a:lnTo>
                    <a:pt x="1171595" y="142116"/>
                  </a:lnTo>
                  <a:lnTo>
                    <a:pt x="1134187" y="116424"/>
                  </a:lnTo>
                  <a:lnTo>
                    <a:pt x="1095166" y="93025"/>
                  </a:lnTo>
                  <a:lnTo>
                    <a:pt x="1054629" y="72015"/>
                  </a:lnTo>
                  <a:lnTo>
                    <a:pt x="1012674" y="53491"/>
                  </a:lnTo>
                  <a:lnTo>
                    <a:pt x="969396" y="37551"/>
                  </a:lnTo>
                  <a:lnTo>
                    <a:pt x="924894" y="24291"/>
                  </a:lnTo>
                  <a:lnTo>
                    <a:pt x="879265" y="13809"/>
                  </a:lnTo>
                  <a:lnTo>
                    <a:pt x="832605" y="6202"/>
                  </a:lnTo>
                  <a:lnTo>
                    <a:pt x="785011" y="1566"/>
                  </a:lnTo>
                  <a:lnTo>
                    <a:pt x="736580" y="0"/>
                  </a:lnTo>
                  <a:close/>
                </a:path>
              </a:pathLst>
            </a:custGeom>
            <a:solidFill>
              <a:srgbClr val="FF39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407418" y="2415401"/>
              <a:ext cx="1473200" cy="1473200"/>
            </a:xfrm>
            <a:custGeom>
              <a:avLst/>
              <a:gdLst/>
              <a:ahLst/>
              <a:cxnLst/>
              <a:rect l="l" t="t" r="r" b="b"/>
              <a:pathLst>
                <a:path w="1473200" h="1473200">
                  <a:moveTo>
                    <a:pt x="0" y="736580"/>
                  </a:moveTo>
                  <a:lnTo>
                    <a:pt x="1566" y="688149"/>
                  </a:lnTo>
                  <a:lnTo>
                    <a:pt x="6202" y="640555"/>
                  </a:lnTo>
                  <a:lnTo>
                    <a:pt x="13809" y="593895"/>
                  </a:lnTo>
                  <a:lnTo>
                    <a:pt x="24291" y="548265"/>
                  </a:lnTo>
                  <a:lnTo>
                    <a:pt x="37551" y="503763"/>
                  </a:lnTo>
                  <a:lnTo>
                    <a:pt x="53491" y="460486"/>
                  </a:lnTo>
                  <a:lnTo>
                    <a:pt x="72015" y="418530"/>
                  </a:lnTo>
                  <a:lnTo>
                    <a:pt x="93025" y="377994"/>
                  </a:lnTo>
                  <a:lnTo>
                    <a:pt x="116425" y="338973"/>
                  </a:lnTo>
                  <a:lnTo>
                    <a:pt x="142117" y="301565"/>
                  </a:lnTo>
                  <a:lnTo>
                    <a:pt x="170004" y="265867"/>
                  </a:lnTo>
                  <a:lnTo>
                    <a:pt x="199990" y="231976"/>
                  </a:lnTo>
                  <a:lnTo>
                    <a:pt x="231976" y="199990"/>
                  </a:lnTo>
                  <a:lnTo>
                    <a:pt x="265867" y="170004"/>
                  </a:lnTo>
                  <a:lnTo>
                    <a:pt x="301565" y="142117"/>
                  </a:lnTo>
                  <a:lnTo>
                    <a:pt x="338973" y="116425"/>
                  </a:lnTo>
                  <a:lnTo>
                    <a:pt x="377994" y="93025"/>
                  </a:lnTo>
                  <a:lnTo>
                    <a:pt x="418530" y="72015"/>
                  </a:lnTo>
                  <a:lnTo>
                    <a:pt x="460486" y="53491"/>
                  </a:lnTo>
                  <a:lnTo>
                    <a:pt x="503763" y="37551"/>
                  </a:lnTo>
                  <a:lnTo>
                    <a:pt x="548265" y="24291"/>
                  </a:lnTo>
                  <a:lnTo>
                    <a:pt x="593895" y="13809"/>
                  </a:lnTo>
                  <a:lnTo>
                    <a:pt x="640555" y="6202"/>
                  </a:lnTo>
                  <a:lnTo>
                    <a:pt x="688149" y="1566"/>
                  </a:lnTo>
                  <a:lnTo>
                    <a:pt x="736580" y="0"/>
                  </a:lnTo>
                  <a:lnTo>
                    <a:pt x="785010" y="1566"/>
                  </a:lnTo>
                  <a:lnTo>
                    <a:pt x="832604" y="6202"/>
                  </a:lnTo>
                  <a:lnTo>
                    <a:pt x="879264" y="13809"/>
                  </a:lnTo>
                  <a:lnTo>
                    <a:pt x="924894" y="24291"/>
                  </a:lnTo>
                  <a:lnTo>
                    <a:pt x="969396" y="37551"/>
                  </a:lnTo>
                  <a:lnTo>
                    <a:pt x="1012673" y="53491"/>
                  </a:lnTo>
                  <a:lnTo>
                    <a:pt x="1054629" y="72015"/>
                  </a:lnTo>
                  <a:lnTo>
                    <a:pt x="1095165" y="93025"/>
                  </a:lnTo>
                  <a:lnTo>
                    <a:pt x="1134186" y="116425"/>
                  </a:lnTo>
                  <a:lnTo>
                    <a:pt x="1171594" y="142117"/>
                  </a:lnTo>
                  <a:lnTo>
                    <a:pt x="1207292" y="170004"/>
                  </a:lnTo>
                  <a:lnTo>
                    <a:pt x="1241183" y="199990"/>
                  </a:lnTo>
                  <a:lnTo>
                    <a:pt x="1273170" y="231976"/>
                  </a:lnTo>
                  <a:lnTo>
                    <a:pt x="1303155" y="265867"/>
                  </a:lnTo>
                  <a:lnTo>
                    <a:pt x="1331042" y="301565"/>
                  </a:lnTo>
                  <a:lnTo>
                    <a:pt x="1356734" y="338973"/>
                  </a:lnTo>
                  <a:lnTo>
                    <a:pt x="1380134" y="377994"/>
                  </a:lnTo>
                  <a:lnTo>
                    <a:pt x="1401144" y="418530"/>
                  </a:lnTo>
                  <a:lnTo>
                    <a:pt x="1419668" y="460486"/>
                  </a:lnTo>
                  <a:lnTo>
                    <a:pt x="1435608" y="503763"/>
                  </a:lnTo>
                  <a:lnTo>
                    <a:pt x="1448868" y="548265"/>
                  </a:lnTo>
                  <a:lnTo>
                    <a:pt x="1459350" y="593895"/>
                  </a:lnTo>
                  <a:lnTo>
                    <a:pt x="1466957" y="640555"/>
                  </a:lnTo>
                  <a:lnTo>
                    <a:pt x="1471593" y="688149"/>
                  </a:lnTo>
                  <a:lnTo>
                    <a:pt x="1473160" y="736580"/>
                  </a:lnTo>
                  <a:lnTo>
                    <a:pt x="1471593" y="785010"/>
                  </a:lnTo>
                  <a:lnTo>
                    <a:pt x="1466957" y="832604"/>
                  </a:lnTo>
                  <a:lnTo>
                    <a:pt x="1459350" y="879264"/>
                  </a:lnTo>
                  <a:lnTo>
                    <a:pt x="1448868" y="924894"/>
                  </a:lnTo>
                  <a:lnTo>
                    <a:pt x="1435608" y="969396"/>
                  </a:lnTo>
                  <a:lnTo>
                    <a:pt x="1419668" y="1012673"/>
                  </a:lnTo>
                  <a:lnTo>
                    <a:pt x="1401144" y="1054629"/>
                  </a:lnTo>
                  <a:lnTo>
                    <a:pt x="1380134" y="1095165"/>
                  </a:lnTo>
                  <a:lnTo>
                    <a:pt x="1356734" y="1134186"/>
                  </a:lnTo>
                  <a:lnTo>
                    <a:pt x="1331042" y="1171594"/>
                  </a:lnTo>
                  <a:lnTo>
                    <a:pt x="1303155" y="1207292"/>
                  </a:lnTo>
                  <a:lnTo>
                    <a:pt x="1273170" y="1241183"/>
                  </a:lnTo>
                  <a:lnTo>
                    <a:pt x="1241183" y="1273170"/>
                  </a:lnTo>
                  <a:lnTo>
                    <a:pt x="1207292" y="1303155"/>
                  </a:lnTo>
                  <a:lnTo>
                    <a:pt x="1171594" y="1331042"/>
                  </a:lnTo>
                  <a:lnTo>
                    <a:pt x="1134186" y="1356734"/>
                  </a:lnTo>
                  <a:lnTo>
                    <a:pt x="1095165" y="1380134"/>
                  </a:lnTo>
                  <a:lnTo>
                    <a:pt x="1054629" y="1401144"/>
                  </a:lnTo>
                  <a:lnTo>
                    <a:pt x="1012673" y="1419668"/>
                  </a:lnTo>
                  <a:lnTo>
                    <a:pt x="969396" y="1435608"/>
                  </a:lnTo>
                  <a:lnTo>
                    <a:pt x="924894" y="1448868"/>
                  </a:lnTo>
                  <a:lnTo>
                    <a:pt x="879264" y="1459350"/>
                  </a:lnTo>
                  <a:lnTo>
                    <a:pt x="832604" y="1466957"/>
                  </a:lnTo>
                  <a:lnTo>
                    <a:pt x="785010" y="1471593"/>
                  </a:lnTo>
                  <a:lnTo>
                    <a:pt x="736580" y="1473160"/>
                  </a:lnTo>
                  <a:lnTo>
                    <a:pt x="688149" y="1471593"/>
                  </a:lnTo>
                  <a:lnTo>
                    <a:pt x="640555" y="1466957"/>
                  </a:lnTo>
                  <a:lnTo>
                    <a:pt x="593895" y="1459350"/>
                  </a:lnTo>
                  <a:lnTo>
                    <a:pt x="548265" y="1448868"/>
                  </a:lnTo>
                  <a:lnTo>
                    <a:pt x="503763" y="1435608"/>
                  </a:lnTo>
                  <a:lnTo>
                    <a:pt x="460486" y="1419668"/>
                  </a:lnTo>
                  <a:lnTo>
                    <a:pt x="418530" y="1401144"/>
                  </a:lnTo>
                  <a:lnTo>
                    <a:pt x="377994" y="1380134"/>
                  </a:lnTo>
                  <a:lnTo>
                    <a:pt x="338973" y="1356734"/>
                  </a:lnTo>
                  <a:lnTo>
                    <a:pt x="301565" y="1331042"/>
                  </a:lnTo>
                  <a:lnTo>
                    <a:pt x="265867" y="1303155"/>
                  </a:lnTo>
                  <a:lnTo>
                    <a:pt x="231976" y="1273170"/>
                  </a:lnTo>
                  <a:lnTo>
                    <a:pt x="199990" y="1241183"/>
                  </a:lnTo>
                  <a:lnTo>
                    <a:pt x="170004" y="1207292"/>
                  </a:lnTo>
                  <a:lnTo>
                    <a:pt x="142117" y="1171594"/>
                  </a:lnTo>
                  <a:lnTo>
                    <a:pt x="116425" y="1134186"/>
                  </a:lnTo>
                  <a:lnTo>
                    <a:pt x="93025" y="1095165"/>
                  </a:lnTo>
                  <a:lnTo>
                    <a:pt x="72015" y="1054629"/>
                  </a:lnTo>
                  <a:lnTo>
                    <a:pt x="53491" y="1012673"/>
                  </a:lnTo>
                  <a:lnTo>
                    <a:pt x="37551" y="969396"/>
                  </a:lnTo>
                  <a:lnTo>
                    <a:pt x="24291" y="924894"/>
                  </a:lnTo>
                  <a:lnTo>
                    <a:pt x="13809" y="879264"/>
                  </a:lnTo>
                  <a:lnTo>
                    <a:pt x="6202" y="832604"/>
                  </a:lnTo>
                  <a:lnTo>
                    <a:pt x="1566" y="785010"/>
                  </a:lnTo>
                  <a:lnTo>
                    <a:pt x="0" y="736580"/>
                  </a:lnTo>
                  <a:close/>
                </a:path>
              </a:pathLst>
            </a:custGeom>
            <a:ln w="952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747125" y="2943859"/>
            <a:ext cx="7943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4">
                <a:solidFill>
                  <a:srgbClr val="FFFFFF"/>
                </a:solidFill>
                <a:latin typeface="Arial Black"/>
                <a:cs typeface="Arial Black"/>
              </a:rPr>
              <a:t>LLMs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46685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80"/>
              <a:t>The</a:t>
            </a:r>
            <a:r>
              <a:rPr dirty="0" sz="6000" spc="-390"/>
              <a:t> </a:t>
            </a:r>
            <a:r>
              <a:rPr dirty="0" sz="6000" spc="-385"/>
              <a:t>Journey</a:t>
            </a:r>
            <a:r>
              <a:rPr dirty="0" sz="6000" spc="-390"/>
              <a:t> </a:t>
            </a:r>
            <a:r>
              <a:rPr dirty="0" sz="6000" spc="-280"/>
              <a:t>to</a:t>
            </a:r>
            <a:r>
              <a:rPr dirty="0" sz="6000" spc="-390"/>
              <a:t> </a:t>
            </a:r>
            <a:r>
              <a:rPr dirty="0" sz="6000" spc="-445"/>
              <a:t>Large</a:t>
            </a:r>
            <a:r>
              <a:rPr dirty="0" sz="6000" spc="-385"/>
              <a:t> </a:t>
            </a:r>
            <a:r>
              <a:rPr dirty="0" sz="6000" spc="-445"/>
              <a:t>Language</a:t>
            </a:r>
            <a:r>
              <a:rPr dirty="0" sz="6000" spc="-385"/>
              <a:t> </a:t>
            </a:r>
            <a:r>
              <a:rPr dirty="0" sz="6000" spc="-380"/>
              <a:t>Models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2729868" y="223662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729868" y="371494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29868" y="519325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29868" y="6671566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29868" y="819208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787" y="2144713"/>
              <a:ext cx="1217611" cy="121761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80" y="3624262"/>
              <a:ext cx="1216025" cy="12160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580" y="5102225"/>
              <a:ext cx="1216025" cy="12160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580" y="6580187"/>
              <a:ext cx="1216025" cy="1216025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3142016" y="2469387"/>
            <a:ext cx="5108575" cy="6499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Early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Language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Models</a:t>
            </a: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ct val="285300"/>
              </a:lnSpc>
            </a:pP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Neural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Language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Models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Attention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130F25"/>
                </a:solidFill>
                <a:latin typeface="Arial Black"/>
                <a:cs typeface="Arial Black"/>
              </a:rPr>
              <a:t>Mechanisms </a:t>
            </a:r>
            <a:r>
              <a:rPr dirty="0" sz="3400" spc="-415">
                <a:solidFill>
                  <a:srgbClr val="130F25"/>
                </a:solidFill>
                <a:latin typeface="Arial Black"/>
                <a:cs typeface="Arial Black"/>
              </a:rPr>
              <a:t>BERT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130F25"/>
                </a:solidFill>
                <a:latin typeface="Arial Black"/>
                <a:cs typeface="Arial Black"/>
              </a:rPr>
              <a:t>Pre-</a:t>
            </a:r>
            <a:r>
              <a:rPr dirty="0" sz="3400" spc="-110">
                <a:solidFill>
                  <a:srgbClr val="130F25"/>
                </a:solidFill>
                <a:latin typeface="Arial Black"/>
                <a:cs typeface="Arial Black"/>
              </a:rPr>
              <a:t>training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100"/>
              </a:spcBef>
            </a:pP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GPT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130F25"/>
                </a:solidFill>
                <a:latin typeface="Arial Black"/>
                <a:cs typeface="Arial Black"/>
              </a:rPr>
              <a:t>Series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The</a:t>
            </a:r>
            <a:r>
              <a:rPr dirty="0" spc="-325"/>
              <a:t> </a:t>
            </a:r>
            <a:r>
              <a:rPr dirty="0" spc="-310"/>
              <a:t>Journey</a:t>
            </a:r>
            <a:r>
              <a:rPr dirty="0" spc="-325"/>
              <a:t> </a:t>
            </a:r>
            <a:r>
              <a:rPr dirty="0" spc="-235"/>
              <a:t>to</a:t>
            </a:r>
            <a:r>
              <a:rPr dirty="0" spc="-320"/>
              <a:t> </a:t>
            </a:r>
            <a:r>
              <a:rPr dirty="0" spc="-360"/>
              <a:t>Large</a:t>
            </a:r>
            <a:r>
              <a:rPr dirty="0" spc="-325"/>
              <a:t> </a:t>
            </a:r>
            <a:r>
              <a:rPr dirty="0" spc="-350"/>
              <a:t>Language</a:t>
            </a:r>
            <a:r>
              <a:rPr dirty="0" spc="-325"/>
              <a:t> </a:t>
            </a:r>
            <a:r>
              <a:rPr dirty="0" spc="-310"/>
              <a:t>Models</a:t>
            </a: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4872" y="8101013"/>
            <a:ext cx="1215440" cy="12160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2729868" y="223662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729868" y="371494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29868" y="5193254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29868" y="6671566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29868" y="8192080"/>
              <a:ext cx="0" cy="1095375"/>
            </a:xfrm>
            <a:custGeom>
              <a:avLst/>
              <a:gdLst/>
              <a:ahLst/>
              <a:cxnLst/>
              <a:rect l="l" t="t" r="r" b="b"/>
              <a:pathLst>
                <a:path w="0" h="1095375">
                  <a:moveTo>
                    <a:pt x="0" y="0"/>
                  </a:moveTo>
                  <a:lnTo>
                    <a:pt x="1" y="1094874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787" y="2144713"/>
              <a:ext cx="1217611" cy="121761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80" y="3624262"/>
              <a:ext cx="1216025" cy="12160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580" y="5102225"/>
              <a:ext cx="1216025" cy="12160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580" y="6580187"/>
              <a:ext cx="1216025" cy="121602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80" y="8101013"/>
              <a:ext cx="1216025" cy="1216024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3142016" y="2469387"/>
            <a:ext cx="7867015" cy="6499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00">
                <a:solidFill>
                  <a:srgbClr val="130F25"/>
                </a:solidFill>
                <a:latin typeface="Arial Black"/>
                <a:cs typeface="Arial Black"/>
              </a:rPr>
              <a:t>Zero-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Shot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Few-</a:t>
            </a: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Shot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Learning</a:t>
            </a: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ct val="285300"/>
              </a:lnSpc>
            </a:pPr>
            <a:r>
              <a:rPr dirty="0" sz="3400" spc="-170">
                <a:solidFill>
                  <a:srgbClr val="130F25"/>
                </a:solidFill>
                <a:latin typeface="Arial Black"/>
                <a:cs typeface="Arial Black"/>
              </a:rPr>
              <a:t>Fine-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Tuning</a:t>
            </a:r>
            <a:r>
              <a:rPr dirty="0" sz="3400" spc="-22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1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Specialization 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Multilingual</a:t>
            </a:r>
            <a:r>
              <a:rPr dirty="0" sz="3400" spc="-20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0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130F25"/>
                </a:solidFill>
                <a:latin typeface="Arial Black"/>
                <a:cs typeface="Arial Black"/>
              </a:rPr>
              <a:t>Cross-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Lingual</a:t>
            </a:r>
            <a:r>
              <a:rPr dirty="0" sz="3400" spc="-20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Models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Ethical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130F25"/>
                </a:solidFill>
                <a:latin typeface="Arial Black"/>
                <a:cs typeface="Arial Black"/>
              </a:rPr>
              <a:t>Bias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Concerns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100"/>
              </a:spcBef>
            </a:pP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Future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Directions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The</a:t>
            </a:r>
            <a:r>
              <a:rPr dirty="0" spc="-325"/>
              <a:t> </a:t>
            </a:r>
            <a:r>
              <a:rPr dirty="0" spc="-310"/>
              <a:t>Journey</a:t>
            </a:r>
            <a:r>
              <a:rPr dirty="0" spc="-325"/>
              <a:t> </a:t>
            </a:r>
            <a:r>
              <a:rPr dirty="0" spc="-235"/>
              <a:t>to</a:t>
            </a:r>
            <a:r>
              <a:rPr dirty="0" spc="-320"/>
              <a:t> </a:t>
            </a:r>
            <a:r>
              <a:rPr dirty="0" spc="-360"/>
              <a:t>Large</a:t>
            </a:r>
            <a:r>
              <a:rPr dirty="0" spc="-325"/>
              <a:t> </a:t>
            </a:r>
            <a:r>
              <a:rPr dirty="0" spc="-350"/>
              <a:t>Language</a:t>
            </a:r>
            <a:r>
              <a:rPr dirty="0" spc="-325"/>
              <a:t> </a:t>
            </a:r>
            <a:r>
              <a:rPr dirty="0" spc="-310"/>
              <a:t>Models</a:t>
            </a:r>
          </a:p>
        </p:txBody>
      </p:sp>
      <p:grpSp>
        <p:nvGrpSpPr>
          <p:cNvPr id="15" name="object 15" descr=""/>
          <p:cNvGrpSpPr/>
          <p:nvPr/>
        </p:nvGrpSpPr>
        <p:grpSpPr>
          <a:xfrm>
            <a:off x="1754979" y="8760618"/>
            <a:ext cx="398145" cy="398145"/>
            <a:chOff x="1754979" y="8760618"/>
            <a:chExt cx="398145" cy="398145"/>
          </a:xfrm>
        </p:grpSpPr>
        <p:sp>
          <p:nvSpPr>
            <p:cNvPr id="16" name="object 16" descr=""/>
            <p:cNvSpPr/>
            <p:nvPr/>
          </p:nvSpPr>
          <p:spPr>
            <a:xfrm>
              <a:off x="1754979" y="8760618"/>
              <a:ext cx="398145" cy="398145"/>
            </a:xfrm>
            <a:custGeom>
              <a:avLst/>
              <a:gdLst/>
              <a:ahLst/>
              <a:cxnLst/>
              <a:rect l="l" t="t" r="r" b="b"/>
              <a:pathLst>
                <a:path w="398144" h="398145">
                  <a:moveTo>
                    <a:pt x="198835" y="0"/>
                  </a:moveTo>
                  <a:lnTo>
                    <a:pt x="153243" y="5251"/>
                  </a:lnTo>
                  <a:lnTo>
                    <a:pt x="111392" y="20209"/>
                  </a:lnTo>
                  <a:lnTo>
                    <a:pt x="74473" y="43681"/>
                  </a:lnTo>
                  <a:lnTo>
                    <a:pt x="43681" y="74473"/>
                  </a:lnTo>
                  <a:lnTo>
                    <a:pt x="20209" y="111391"/>
                  </a:lnTo>
                  <a:lnTo>
                    <a:pt x="5251" y="153242"/>
                  </a:lnTo>
                  <a:lnTo>
                    <a:pt x="0" y="198833"/>
                  </a:lnTo>
                  <a:lnTo>
                    <a:pt x="5251" y="244424"/>
                  </a:lnTo>
                  <a:lnTo>
                    <a:pt x="20209" y="286276"/>
                  </a:lnTo>
                  <a:lnTo>
                    <a:pt x="43681" y="323195"/>
                  </a:lnTo>
                  <a:lnTo>
                    <a:pt x="74473" y="353987"/>
                  </a:lnTo>
                  <a:lnTo>
                    <a:pt x="111392" y="377458"/>
                  </a:lnTo>
                  <a:lnTo>
                    <a:pt x="153243" y="392417"/>
                  </a:lnTo>
                  <a:lnTo>
                    <a:pt x="198835" y="397668"/>
                  </a:lnTo>
                  <a:lnTo>
                    <a:pt x="244425" y="392417"/>
                  </a:lnTo>
                  <a:lnTo>
                    <a:pt x="286277" y="377458"/>
                  </a:lnTo>
                  <a:lnTo>
                    <a:pt x="323195" y="353987"/>
                  </a:lnTo>
                  <a:lnTo>
                    <a:pt x="353987" y="323195"/>
                  </a:lnTo>
                  <a:lnTo>
                    <a:pt x="377459" y="286276"/>
                  </a:lnTo>
                  <a:lnTo>
                    <a:pt x="392417" y="244424"/>
                  </a:lnTo>
                  <a:lnTo>
                    <a:pt x="397668" y="198833"/>
                  </a:lnTo>
                  <a:lnTo>
                    <a:pt x="392417" y="153242"/>
                  </a:lnTo>
                  <a:lnTo>
                    <a:pt x="377459" y="111391"/>
                  </a:lnTo>
                  <a:lnTo>
                    <a:pt x="353987" y="74473"/>
                  </a:lnTo>
                  <a:lnTo>
                    <a:pt x="323195" y="43681"/>
                  </a:lnTo>
                  <a:lnTo>
                    <a:pt x="286277" y="20209"/>
                  </a:lnTo>
                  <a:lnTo>
                    <a:pt x="244425" y="5251"/>
                  </a:lnTo>
                  <a:lnTo>
                    <a:pt x="1988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3079" y="8781288"/>
              <a:ext cx="112775" cy="112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6064" y="3817620"/>
            <a:ext cx="909637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484">
                <a:solidFill>
                  <a:srgbClr val="FFFFFF"/>
                </a:solidFill>
              </a:rPr>
              <a:t>Life</a:t>
            </a:r>
            <a:r>
              <a:rPr dirty="0" sz="8000" spc="-530">
                <a:solidFill>
                  <a:srgbClr val="FFFFFF"/>
                </a:solidFill>
              </a:rPr>
              <a:t> </a:t>
            </a:r>
            <a:r>
              <a:rPr dirty="0" sz="8000" spc="-500">
                <a:solidFill>
                  <a:srgbClr val="FFFFFF"/>
                </a:solidFill>
              </a:rPr>
              <a:t>Before</a:t>
            </a:r>
            <a:r>
              <a:rPr dirty="0" sz="8000" spc="-525">
                <a:solidFill>
                  <a:srgbClr val="FFFFFF"/>
                </a:solidFill>
              </a:rPr>
              <a:t> </a:t>
            </a:r>
            <a:r>
              <a:rPr dirty="0" sz="8000" spc="-695">
                <a:solidFill>
                  <a:srgbClr val="FFFFFF"/>
                </a:solidFill>
              </a:rPr>
              <a:t>LLMs...</a:t>
            </a:r>
            <a:endParaRPr sz="8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25" y="4181347"/>
            <a:ext cx="14509115" cy="176593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dirty="0" sz="6000" spc="-409"/>
              <a:t>Benefits,</a:t>
            </a:r>
            <a:r>
              <a:rPr dirty="0" sz="6000" spc="-365"/>
              <a:t> </a:t>
            </a:r>
            <a:r>
              <a:rPr dirty="0" sz="6000" spc="-420"/>
              <a:t>Challenges,</a:t>
            </a:r>
            <a:r>
              <a:rPr dirty="0" sz="6000" spc="-365"/>
              <a:t> </a:t>
            </a:r>
            <a:r>
              <a:rPr dirty="0" sz="6000" spc="-425"/>
              <a:t>Applications, </a:t>
            </a:r>
            <a:r>
              <a:rPr dirty="0" sz="6000" spc="-440"/>
              <a:t>Limitations,</a:t>
            </a:r>
            <a:r>
              <a:rPr dirty="0" sz="6000" spc="-375"/>
              <a:t> </a:t>
            </a:r>
            <a:r>
              <a:rPr dirty="0" sz="6000" spc="-400"/>
              <a:t>and</a:t>
            </a:r>
            <a:r>
              <a:rPr dirty="0" sz="6000" spc="-380"/>
              <a:t> </a:t>
            </a:r>
            <a:r>
              <a:rPr dirty="0" sz="6000" spc="-400"/>
              <a:t>Ethical</a:t>
            </a:r>
            <a:r>
              <a:rPr dirty="0" sz="6000" spc="-380"/>
              <a:t> </a:t>
            </a:r>
            <a:r>
              <a:rPr dirty="0" sz="6000" spc="-385"/>
              <a:t>Considerations</a:t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917173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65" y="0"/>
                  </a:moveTo>
                  <a:lnTo>
                    <a:pt x="154101" y="0"/>
                  </a:lnTo>
                  <a:lnTo>
                    <a:pt x="105393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3" y="1130656"/>
                  </a:lnTo>
                  <a:lnTo>
                    <a:pt x="154101" y="1138513"/>
                  </a:lnTo>
                  <a:lnTo>
                    <a:pt x="7732065" y="1138513"/>
                  </a:lnTo>
                  <a:lnTo>
                    <a:pt x="7780773" y="1130656"/>
                  </a:lnTo>
                  <a:lnTo>
                    <a:pt x="7823076" y="1108780"/>
                  </a:lnTo>
                  <a:lnTo>
                    <a:pt x="7856434" y="1075421"/>
                  </a:lnTo>
                  <a:lnTo>
                    <a:pt x="7878311" y="1033119"/>
                  </a:lnTo>
                  <a:lnTo>
                    <a:pt x="7886167" y="984411"/>
                  </a:lnTo>
                  <a:lnTo>
                    <a:pt x="7886167" y="154101"/>
                  </a:lnTo>
                  <a:lnTo>
                    <a:pt x="7878311" y="105393"/>
                  </a:lnTo>
                  <a:lnTo>
                    <a:pt x="7856434" y="63091"/>
                  </a:lnTo>
                  <a:lnTo>
                    <a:pt x="7823076" y="29732"/>
                  </a:lnTo>
                  <a:lnTo>
                    <a:pt x="7780773" y="7856"/>
                  </a:lnTo>
                  <a:lnTo>
                    <a:pt x="7732065" y="0"/>
                  </a:lnTo>
                  <a:close/>
                </a:path>
              </a:pathLst>
            </a:custGeom>
            <a:solidFill>
              <a:srgbClr val="02E0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17173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0"/>
              <a:t>Benefits</a:t>
            </a:r>
            <a:r>
              <a:rPr dirty="0" spc="-330"/>
              <a:t> </a:t>
            </a:r>
            <a:r>
              <a:rPr dirty="0" spc="-325"/>
              <a:t>and</a:t>
            </a:r>
            <a:r>
              <a:rPr dirty="0" spc="-320"/>
              <a:t> </a:t>
            </a:r>
            <a:r>
              <a:rPr dirty="0" spc="-335"/>
              <a:t>Challenges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888615" y="3179831"/>
            <a:ext cx="7943850" cy="5991225"/>
            <a:chOff x="888615" y="3179831"/>
            <a:chExt cx="7943850" cy="5991225"/>
          </a:xfrm>
        </p:grpSpPr>
        <p:sp>
          <p:nvSpPr>
            <p:cNvPr id="7" name="object 7" descr="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5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5" y="5933522"/>
                  </a:lnTo>
                  <a:lnTo>
                    <a:pt x="7749277" y="5926862"/>
                  </a:lnTo>
                  <a:lnTo>
                    <a:pt x="7793812" y="5908068"/>
                  </a:lnTo>
                  <a:lnTo>
                    <a:pt x="7831544" y="5878917"/>
                  </a:lnTo>
                  <a:lnTo>
                    <a:pt x="7860695" y="5841185"/>
                  </a:lnTo>
                  <a:lnTo>
                    <a:pt x="7879489" y="5796650"/>
                  </a:lnTo>
                  <a:lnTo>
                    <a:pt x="7886149" y="5747089"/>
                  </a:lnTo>
                  <a:lnTo>
                    <a:pt x="7886149" y="186433"/>
                  </a:lnTo>
                  <a:lnTo>
                    <a:pt x="7879489" y="136872"/>
                  </a:lnTo>
                  <a:lnTo>
                    <a:pt x="7860695" y="92337"/>
                  </a:lnTo>
                  <a:lnTo>
                    <a:pt x="7831544" y="54605"/>
                  </a:lnTo>
                  <a:lnTo>
                    <a:pt x="7793812" y="25453"/>
                  </a:lnTo>
                  <a:lnTo>
                    <a:pt x="7749277" y="6659"/>
                  </a:lnTo>
                  <a:lnTo>
                    <a:pt x="7699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324855" y="2585211"/>
            <a:ext cx="6624955" cy="3594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35305">
              <a:lnSpc>
                <a:spcPct val="100000"/>
              </a:lnSpc>
              <a:spcBef>
                <a:spcPts val="100"/>
              </a:spcBef>
            </a:pP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Benefits</a:t>
            </a: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ts val="3600"/>
              </a:lnSpc>
              <a:spcBef>
                <a:spcPts val="4045"/>
              </a:spcBef>
            </a:pP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Natural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language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understanding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generation</a:t>
            </a:r>
            <a:endParaRPr sz="3400">
              <a:latin typeface="Arial Black"/>
              <a:cs typeface="Arial Black"/>
            </a:endParaRPr>
          </a:p>
          <a:p>
            <a:pPr marL="12700" marR="537210">
              <a:lnSpc>
                <a:spcPts val="6409"/>
              </a:lnSpc>
              <a:spcBef>
                <a:spcPts val="360"/>
              </a:spcBef>
            </a:pP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Automation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language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25">
                <a:solidFill>
                  <a:srgbClr val="130F25"/>
                </a:solidFill>
                <a:latin typeface="Arial Black"/>
                <a:cs typeface="Arial Black"/>
              </a:rPr>
              <a:t>tasks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Accessibility</a:t>
            </a:r>
            <a:endParaRPr sz="3400">
              <a:latin typeface="Arial Black"/>
              <a:cs typeface="Arial Black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9456082" y="2490511"/>
            <a:ext cx="7943850" cy="6680200"/>
            <a:chOff x="9456082" y="2490511"/>
            <a:chExt cx="7943850" cy="6680200"/>
          </a:xfrm>
        </p:grpSpPr>
        <p:sp>
          <p:nvSpPr>
            <p:cNvPr id="11" name="object 11" descr="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59" y="0"/>
                  </a:moveTo>
                  <a:lnTo>
                    <a:pt x="154100" y="0"/>
                  </a:lnTo>
                  <a:lnTo>
                    <a:pt x="105392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2" y="1130656"/>
                  </a:lnTo>
                  <a:lnTo>
                    <a:pt x="154100" y="1138513"/>
                  </a:lnTo>
                  <a:lnTo>
                    <a:pt x="7732059" y="1138513"/>
                  </a:lnTo>
                  <a:lnTo>
                    <a:pt x="7780770" y="1130656"/>
                  </a:lnTo>
                  <a:lnTo>
                    <a:pt x="7823073" y="1108780"/>
                  </a:lnTo>
                  <a:lnTo>
                    <a:pt x="7856430" y="1075421"/>
                  </a:lnTo>
                  <a:lnTo>
                    <a:pt x="7878306" y="1033119"/>
                  </a:lnTo>
                  <a:lnTo>
                    <a:pt x="7886161" y="984411"/>
                  </a:lnTo>
                  <a:lnTo>
                    <a:pt x="7886161" y="154101"/>
                  </a:lnTo>
                  <a:lnTo>
                    <a:pt x="7878306" y="105393"/>
                  </a:lnTo>
                  <a:lnTo>
                    <a:pt x="7856430" y="63091"/>
                  </a:lnTo>
                  <a:lnTo>
                    <a:pt x="7823073" y="29732"/>
                  </a:lnTo>
                  <a:lnTo>
                    <a:pt x="7780770" y="7856"/>
                  </a:lnTo>
                  <a:lnTo>
                    <a:pt x="773205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1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1" y="5933522"/>
                  </a:lnTo>
                  <a:lnTo>
                    <a:pt x="7749275" y="5926862"/>
                  </a:lnTo>
                  <a:lnTo>
                    <a:pt x="7793811" y="5908068"/>
                  </a:lnTo>
                  <a:lnTo>
                    <a:pt x="7831543" y="5878917"/>
                  </a:lnTo>
                  <a:lnTo>
                    <a:pt x="7860694" y="5841185"/>
                  </a:lnTo>
                  <a:lnTo>
                    <a:pt x="7879488" y="5796650"/>
                  </a:lnTo>
                  <a:lnTo>
                    <a:pt x="7886147" y="5747089"/>
                  </a:lnTo>
                  <a:lnTo>
                    <a:pt x="7886147" y="186433"/>
                  </a:lnTo>
                  <a:lnTo>
                    <a:pt x="7879488" y="136872"/>
                  </a:lnTo>
                  <a:lnTo>
                    <a:pt x="7860694" y="92337"/>
                  </a:lnTo>
                  <a:lnTo>
                    <a:pt x="7831543" y="54605"/>
                  </a:lnTo>
                  <a:lnTo>
                    <a:pt x="7793811" y="25453"/>
                  </a:lnTo>
                  <a:lnTo>
                    <a:pt x="7749275" y="6659"/>
                  </a:lnTo>
                  <a:lnTo>
                    <a:pt x="7699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9892321" y="2585211"/>
            <a:ext cx="4763135" cy="312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9825">
              <a:lnSpc>
                <a:spcPct val="100000"/>
              </a:lnSpc>
              <a:spcBef>
                <a:spcPts val="100"/>
              </a:spcBef>
            </a:pPr>
            <a:r>
              <a:rPr dirty="0" sz="3400" spc="-215">
                <a:solidFill>
                  <a:srgbClr val="FFFFFF"/>
                </a:solidFill>
                <a:latin typeface="Arial Black"/>
                <a:cs typeface="Arial Black"/>
              </a:rPr>
              <a:t>Challenges</a:t>
            </a:r>
            <a:endParaRPr sz="3400">
              <a:latin typeface="Arial Black"/>
              <a:cs typeface="Arial Black"/>
            </a:endParaRPr>
          </a:p>
          <a:p>
            <a:pPr marL="12700" marR="1273175">
              <a:lnSpc>
                <a:spcPct val="155900"/>
              </a:lnSpc>
              <a:spcBef>
                <a:spcPts val="1245"/>
              </a:spcBef>
            </a:pPr>
            <a:r>
              <a:rPr dirty="0" sz="3400" spc="-385">
                <a:solidFill>
                  <a:srgbClr val="130F25"/>
                </a:solidFill>
                <a:latin typeface="Arial Black"/>
                <a:cs typeface="Arial Black"/>
              </a:rPr>
              <a:t>Bias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fairness </a:t>
            </a:r>
            <a:r>
              <a:rPr dirty="0" sz="3400" spc="-285">
                <a:solidFill>
                  <a:srgbClr val="130F25"/>
                </a:solidFill>
                <a:latin typeface="Arial Black"/>
                <a:cs typeface="Arial Black"/>
              </a:rPr>
              <a:t>Misinformation </a:t>
            </a:r>
            <a:r>
              <a:rPr dirty="0" sz="3400" spc="-280">
                <a:solidFill>
                  <a:srgbClr val="130F25"/>
                </a:solidFill>
                <a:latin typeface="Arial Black"/>
                <a:cs typeface="Arial Black"/>
              </a:rPr>
              <a:t>Ethical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60">
                <a:solidFill>
                  <a:srgbClr val="130F25"/>
                </a:solidFill>
                <a:latin typeface="Arial Black"/>
                <a:cs typeface="Arial Black"/>
              </a:rPr>
              <a:t>dilemmas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541481" y="2277748"/>
            <a:ext cx="1205230" cy="1200785"/>
          </a:xfrm>
          <a:custGeom>
            <a:avLst/>
            <a:gdLst/>
            <a:ahLst/>
            <a:cxnLst/>
            <a:rect l="l" t="t" r="r" b="b"/>
            <a:pathLst>
              <a:path w="1205229" h="1200785">
                <a:moveTo>
                  <a:pt x="602518" y="0"/>
                </a:moveTo>
                <a:lnTo>
                  <a:pt x="555431" y="1805"/>
                </a:lnTo>
                <a:lnTo>
                  <a:pt x="509336" y="7133"/>
                </a:lnTo>
                <a:lnTo>
                  <a:pt x="464366" y="15850"/>
                </a:lnTo>
                <a:lnTo>
                  <a:pt x="420654" y="27822"/>
                </a:lnTo>
                <a:lnTo>
                  <a:pt x="378336" y="42917"/>
                </a:lnTo>
                <a:lnTo>
                  <a:pt x="337545" y="61000"/>
                </a:lnTo>
                <a:lnTo>
                  <a:pt x="298415" y="81938"/>
                </a:lnTo>
                <a:lnTo>
                  <a:pt x="261080" y="105598"/>
                </a:lnTo>
                <a:lnTo>
                  <a:pt x="225673" y="131846"/>
                </a:lnTo>
                <a:lnTo>
                  <a:pt x="192329" y="160550"/>
                </a:lnTo>
                <a:lnTo>
                  <a:pt x="161182" y="191575"/>
                </a:lnTo>
                <a:lnTo>
                  <a:pt x="132366" y="224788"/>
                </a:lnTo>
                <a:lnTo>
                  <a:pt x="106014" y="260055"/>
                </a:lnTo>
                <a:lnTo>
                  <a:pt x="82261" y="297244"/>
                </a:lnTo>
                <a:lnTo>
                  <a:pt x="61240" y="336221"/>
                </a:lnTo>
                <a:lnTo>
                  <a:pt x="43086" y="376852"/>
                </a:lnTo>
                <a:lnTo>
                  <a:pt x="27932" y="419004"/>
                </a:lnTo>
                <a:lnTo>
                  <a:pt x="15912" y="462543"/>
                </a:lnTo>
                <a:lnTo>
                  <a:pt x="7161" y="507337"/>
                </a:lnTo>
                <a:lnTo>
                  <a:pt x="1812" y="553252"/>
                </a:lnTo>
                <a:lnTo>
                  <a:pt x="0" y="600153"/>
                </a:lnTo>
                <a:lnTo>
                  <a:pt x="1812" y="647055"/>
                </a:lnTo>
                <a:lnTo>
                  <a:pt x="7161" y="692969"/>
                </a:lnTo>
                <a:lnTo>
                  <a:pt x="15912" y="737763"/>
                </a:lnTo>
                <a:lnTo>
                  <a:pt x="27932" y="781303"/>
                </a:lnTo>
                <a:lnTo>
                  <a:pt x="43086" y="823455"/>
                </a:lnTo>
                <a:lnTo>
                  <a:pt x="61240" y="864086"/>
                </a:lnTo>
                <a:lnTo>
                  <a:pt x="82261" y="903062"/>
                </a:lnTo>
                <a:lnTo>
                  <a:pt x="106014" y="940251"/>
                </a:lnTo>
                <a:lnTo>
                  <a:pt x="132366" y="975519"/>
                </a:lnTo>
                <a:lnTo>
                  <a:pt x="161182" y="1008732"/>
                </a:lnTo>
                <a:lnTo>
                  <a:pt x="192329" y="1039757"/>
                </a:lnTo>
                <a:lnTo>
                  <a:pt x="225673" y="1068460"/>
                </a:lnTo>
                <a:lnTo>
                  <a:pt x="261080" y="1094708"/>
                </a:lnTo>
                <a:lnTo>
                  <a:pt x="298415" y="1118368"/>
                </a:lnTo>
                <a:lnTo>
                  <a:pt x="337545" y="1139307"/>
                </a:lnTo>
                <a:lnTo>
                  <a:pt x="378336" y="1157390"/>
                </a:lnTo>
                <a:lnTo>
                  <a:pt x="420654" y="1172484"/>
                </a:lnTo>
                <a:lnTo>
                  <a:pt x="464366" y="1184457"/>
                </a:lnTo>
                <a:lnTo>
                  <a:pt x="509336" y="1193173"/>
                </a:lnTo>
                <a:lnTo>
                  <a:pt x="555431" y="1198501"/>
                </a:lnTo>
                <a:lnTo>
                  <a:pt x="602518" y="1200307"/>
                </a:lnTo>
                <a:lnTo>
                  <a:pt x="649604" y="1198501"/>
                </a:lnTo>
                <a:lnTo>
                  <a:pt x="695700" y="1193173"/>
                </a:lnTo>
                <a:lnTo>
                  <a:pt x="740670" y="1184457"/>
                </a:lnTo>
                <a:lnTo>
                  <a:pt x="784381" y="1172484"/>
                </a:lnTo>
                <a:lnTo>
                  <a:pt x="826699" y="1157390"/>
                </a:lnTo>
                <a:lnTo>
                  <a:pt x="867490" y="1139307"/>
                </a:lnTo>
                <a:lnTo>
                  <a:pt x="906621" y="1118368"/>
                </a:lnTo>
                <a:lnTo>
                  <a:pt x="943956" y="1094708"/>
                </a:lnTo>
                <a:lnTo>
                  <a:pt x="979362" y="1068460"/>
                </a:lnTo>
                <a:lnTo>
                  <a:pt x="1012706" y="1039757"/>
                </a:lnTo>
                <a:lnTo>
                  <a:pt x="1043853" y="1008732"/>
                </a:lnTo>
                <a:lnTo>
                  <a:pt x="1072670" y="975519"/>
                </a:lnTo>
                <a:lnTo>
                  <a:pt x="1099022" y="940251"/>
                </a:lnTo>
                <a:lnTo>
                  <a:pt x="1122775" y="903062"/>
                </a:lnTo>
                <a:lnTo>
                  <a:pt x="1143796" y="864086"/>
                </a:lnTo>
                <a:lnTo>
                  <a:pt x="1161950" y="823455"/>
                </a:lnTo>
                <a:lnTo>
                  <a:pt x="1177104" y="781303"/>
                </a:lnTo>
                <a:lnTo>
                  <a:pt x="1189124" y="737763"/>
                </a:lnTo>
                <a:lnTo>
                  <a:pt x="1197875" y="692969"/>
                </a:lnTo>
                <a:lnTo>
                  <a:pt x="1203224" y="647055"/>
                </a:lnTo>
                <a:lnTo>
                  <a:pt x="1205036" y="600153"/>
                </a:lnTo>
                <a:lnTo>
                  <a:pt x="1203224" y="553252"/>
                </a:lnTo>
                <a:lnTo>
                  <a:pt x="1197875" y="507337"/>
                </a:lnTo>
                <a:lnTo>
                  <a:pt x="1189124" y="462543"/>
                </a:lnTo>
                <a:lnTo>
                  <a:pt x="1177104" y="419004"/>
                </a:lnTo>
                <a:lnTo>
                  <a:pt x="1161950" y="376852"/>
                </a:lnTo>
                <a:lnTo>
                  <a:pt x="1143796" y="336221"/>
                </a:lnTo>
                <a:lnTo>
                  <a:pt x="1122775" y="297244"/>
                </a:lnTo>
                <a:lnTo>
                  <a:pt x="1099022" y="260055"/>
                </a:lnTo>
                <a:lnTo>
                  <a:pt x="1072670" y="224788"/>
                </a:lnTo>
                <a:lnTo>
                  <a:pt x="1043853" y="191575"/>
                </a:lnTo>
                <a:lnTo>
                  <a:pt x="1012706" y="160550"/>
                </a:lnTo>
                <a:lnTo>
                  <a:pt x="979362" y="131846"/>
                </a:lnTo>
                <a:lnTo>
                  <a:pt x="943956" y="105598"/>
                </a:lnTo>
                <a:lnTo>
                  <a:pt x="906621" y="81938"/>
                </a:lnTo>
                <a:lnTo>
                  <a:pt x="867490" y="61000"/>
                </a:lnTo>
                <a:lnTo>
                  <a:pt x="826699" y="42917"/>
                </a:lnTo>
                <a:lnTo>
                  <a:pt x="784381" y="27822"/>
                </a:lnTo>
                <a:lnTo>
                  <a:pt x="740670" y="15850"/>
                </a:lnTo>
                <a:lnTo>
                  <a:pt x="695700" y="7133"/>
                </a:lnTo>
                <a:lnTo>
                  <a:pt x="649604" y="1805"/>
                </a:lnTo>
                <a:lnTo>
                  <a:pt x="602518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8897935" y="2594356"/>
            <a:ext cx="49212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vs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912316" y="2438401"/>
            <a:ext cx="0" cy="6827520"/>
          </a:xfrm>
          <a:custGeom>
            <a:avLst/>
            <a:gdLst/>
            <a:ahLst/>
            <a:cxnLst/>
            <a:rect l="l" t="t" r="r" b="b"/>
            <a:pathLst>
              <a:path w="0" h="6827520">
                <a:moveTo>
                  <a:pt x="0" y="0"/>
                </a:moveTo>
                <a:lnTo>
                  <a:pt x="1" y="6827046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686040" y="3844035"/>
            <a:ext cx="6513195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Content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generation</a:t>
            </a: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ts val="6790"/>
              </a:lnSpc>
              <a:spcBef>
                <a:spcPts val="605"/>
              </a:spcBef>
            </a:pPr>
            <a:r>
              <a:rPr dirty="0" sz="3400" spc="-140">
                <a:solidFill>
                  <a:srgbClr val="FF1675"/>
                </a:solidFill>
                <a:latin typeface="Arial Black"/>
                <a:cs typeface="Arial Black"/>
              </a:rPr>
              <a:t>Chat-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bots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virtual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60">
                <a:solidFill>
                  <a:srgbClr val="FF1675"/>
                </a:solidFill>
                <a:latin typeface="Arial Black"/>
                <a:cs typeface="Arial Black"/>
              </a:rPr>
              <a:t>assistants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Language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translation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Code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generation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Sentiment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1675"/>
                </a:solidFill>
                <a:latin typeface="Arial Black"/>
                <a:cs typeface="Arial Black"/>
              </a:rPr>
              <a:t>analysis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35"/>
              <a:t>Applications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912316" y="2438401"/>
            <a:ext cx="0" cy="6827520"/>
          </a:xfrm>
          <a:custGeom>
            <a:avLst/>
            <a:gdLst/>
            <a:ahLst/>
            <a:cxnLst/>
            <a:rect l="l" t="t" r="r" b="b"/>
            <a:pathLst>
              <a:path w="0" h="6827520">
                <a:moveTo>
                  <a:pt x="0" y="0"/>
                </a:moveTo>
                <a:lnTo>
                  <a:pt x="1" y="6827046"/>
                </a:lnTo>
              </a:path>
            </a:pathLst>
          </a:custGeom>
          <a:ln w="571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686040" y="3414267"/>
            <a:ext cx="6062345" cy="4850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90">
                <a:solidFill>
                  <a:srgbClr val="FF1675"/>
                </a:solidFill>
                <a:latin typeface="Arial Black"/>
                <a:cs typeface="Arial Black"/>
              </a:rPr>
              <a:t>Lack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causality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dirty="0" sz="3400" spc="-345">
                <a:solidFill>
                  <a:srgbClr val="FF1675"/>
                </a:solidFill>
                <a:latin typeface="Arial Black"/>
                <a:cs typeface="Arial Black"/>
              </a:rPr>
              <a:t>Scale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30">
                <a:solidFill>
                  <a:srgbClr val="FF1675"/>
                </a:solidFill>
                <a:latin typeface="Arial Black"/>
                <a:cs typeface="Arial Black"/>
              </a:rPr>
              <a:t>dependency</a:t>
            </a: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ct val="166700"/>
              </a:lnSpc>
              <a:spcBef>
                <a:spcPts val="15"/>
              </a:spcBef>
            </a:pP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Interpretable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representations </a:t>
            </a:r>
            <a:r>
              <a:rPr dirty="0" sz="3400" spc="-395">
                <a:solidFill>
                  <a:srgbClr val="FF1675"/>
                </a:solidFill>
                <a:latin typeface="Arial Black"/>
                <a:cs typeface="Arial Black"/>
              </a:rPr>
              <a:t>Lack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true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65">
                <a:solidFill>
                  <a:srgbClr val="FF1675"/>
                </a:solidFill>
                <a:latin typeface="Arial Black"/>
                <a:cs typeface="Arial Black"/>
              </a:rPr>
              <a:t>understanding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Incorrect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information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Dependency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on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data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65"/>
              <a:t>Limitations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2741493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51541" y="6147308"/>
            <a:ext cx="638556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0">
                <a:solidFill>
                  <a:srgbClr val="FFFFFF"/>
                </a:solidFill>
              </a:rPr>
              <a:t>Responsible</a:t>
            </a:r>
            <a:r>
              <a:rPr dirty="0" spc="-325">
                <a:solidFill>
                  <a:srgbClr val="FFFFFF"/>
                </a:solidFill>
              </a:rPr>
              <a:t> </a:t>
            </a:r>
            <a:r>
              <a:rPr dirty="0" spc="-450">
                <a:solidFill>
                  <a:srgbClr val="FFFFFF"/>
                </a:solidFill>
              </a:rPr>
              <a:t>AI</a:t>
            </a:r>
            <a:r>
              <a:rPr dirty="0" spc="-305">
                <a:solidFill>
                  <a:srgbClr val="FFFFFF"/>
                </a:solidFill>
              </a:rPr>
              <a:t> </a:t>
            </a:r>
            <a:r>
              <a:rPr dirty="0" spc="-450">
                <a:solidFill>
                  <a:srgbClr val="FFFFFF"/>
                </a:solidFill>
              </a:rPr>
              <a:t>Usage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756" y="693738"/>
            <a:ext cx="4916486" cy="49164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686040" y="4706620"/>
            <a:ext cx="6334760" cy="2256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85">
                <a:solidFill>
                  <a:srgbClr val="FF1675"/>
                </a:solidFill>
                <a:latin typeface="Arial Black"/>
                <a:cs typeface="Arial Black"/>
              </a:rPr>
              <a:t>Bias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identification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1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FF1675"/>
                </a:solidFill>
                <a:latin typeface="Arial Black"/>
                <a:cs typeface="Arial Black"/>
              </a:rPr>
              <a:t>removal</a:t>
            </a:r>
            <a:endParaRPr sz="3400">
              <a:latin typeface="Arial Black"/>
              <a:cs typeface="Arial Black"/>
            </a:endParaRPr>
          </a:p>
          <a:p>
            <a:pPr marL="12700" marR="353695">
              <a:lnSpc>
                <a:spcPts val="6790"/>
              </a:lnSpc>
              <a:spcBef>
                <a:spcPts val="380"/>
              </a:spcBef>
            </a:pP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Algorithmic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00">
                <a:solidFill>
                  <a:srgbClr val="FF1675"/>
                </a:solidFill>
                <a:latin typeface="Arial Black"/>
                <a:cs typeface="Arial Black"/>
              </a:rPr>
              <a:t>auditing </a:t>
            </a: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Transparency</a:t>
            </a:r>
            <a:r>
              <a:rPr dirty="0" sz="3400" spc="-21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in</a:t>
            </a:r>
            <a:r>
              <a:rPr dirty="0" sz="3400" spc="-21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training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data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65"/>
              <a:t>Bias</a:t>
            </a:r>
            <a:r>
              <a:rPr dirty="0" spc="-330"/>
              <a:t> </a:t>
            </a:r>
            <a:r>
              <a:rPr dirty="0" spc="-265"/>
              <a:t>Mitigation</a:t>
            </a:r>
            <a:r>
              <a:rPr dirty="0" spc="-325"/>
              <a:t> and</a:t>
            </a:r>
            <a:r>
              <a:rPr dirty="0" spc="-320"/>
              <a:t> </a:t>
            </a:r>
            <a:r>
              <a:rPr dirty="0" spc="-400"/>
              <a:t>Transparency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86040" y="5136388"/>
            <a:ext cx="5749290" cy="139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Authenticity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1675"/>
                </a:solidFill>
                <a:latin typeface="Arial Black"/>
                <a:cs typeface="Arial Black"/>
              </a:rPr>
              <a:t>attribution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Ownership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10">
                <a:solidFill>
                  <a:srgbClr val="FF1675"/>
                </a:solidFill>
                <a:latin typeface="Arial Black"/>
                <a:cs typeface="Arial Black"/>
              </a:rPr>
              <a:t>copyright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30"/>
              <a:t>Ethical</a:t>
            </a:r>
            <a:r>
              <a:rPr dirty="0" spc="-305"/>
              <a:t> </a:t>
            </a:r>
            <a:r>
              <a:rPr dirty="0" spc="-320"/>
              <a:t>Considerations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686040" y="5136388"/>
            <a:ext cx="4241165" cy="139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Informed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interaction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Critical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engagement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34"/>
              <a:t>User</a:t>
            </a:r>
            <a:r>
              <a:rPr dirty="0" spc="-315"/>
              <a:t> </a:t>
            </a:r>
            <a:r>
              <a:rPr dirty="0" spc="-450"/>
              <a:t>Awareness</a:t>
            </a:r>
            <a:r>
              <a:rPr dirty="0" spc="-320"/>
              <a:t> </a:t>
            </a:r>
            <a:r>
              <a:rPr dirty="0" spc="-325"/>
              <a:t>and</a:t>
            </a:r>
            <a:r>
              <a:rPr dirty="0" spc="-315"/>
              <a:t> Education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686040" y="5136388"/>
            <a:ext cx="5344795" cy="139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Global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ethical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65">
                <a:solidFill>
                  <a:srgbClr val="FF1675"/>
                </a:solidFill>
                <a:latin typeface="Arial Black"/>
                <a:cs typeface="Arial Black"/>
              </a:rPr>
              <a:t>frameworks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Stakeholder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engagement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5929" y="788923"/>
            <a:ext cx="61918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00">
                <a:solidFill>
                  <a:srgbClr val="130F25"/>
                </a:solidFill>
                <a:latin typeface="Arial Black"/>
                <a:cs typeface="Arial Black"/>
              </a:rPr>
              <a:t>Collaborative</a:t>
            </a:r>
            <a:r>
              <a:rPr dirty="0" sz="4800" spc="-30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4800" spc="-185">
                <a:solidFill>
                  <a:srgbClr val="130F25"/>
                </a:solidFill>
                <a:latin typeface="Arial Black"/>
                <a:cs typeface="Arial Black"/>
              </a:rPr>
              <a:t>Efforts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936434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610"/>
              <a:t>A</a:t>
            </a:r>
            <a:r>
              <a:rPr dirty="0" sz="6000" spc="-395"/>
              <a:t> </a:t>
            </a:r>
            <a:r>
              <a:rPr dirty="0" sz="6000" spc="-345"/>
              <a:t>Little</a:t>
            </a:r>
            <a:r>
              <a:rPr dirty="0" sz="6000" spc="-385"/>
              <a:t> </a:t>
            </a:r>
            <a:r>
              <a:rPr dirty="0" sz="6000" spc="-390"/>
              <a:t>Bit</a:t>
            </a:r>
            <a:r>
              <a:rPr dirty="0" sz="6000" spc="-385"/>
              <a:t> </a:t>
            </a:r>
            <a:r>
              <a:rPr dirty="0" sz="6000" spc="-330"/>
              <a:t>About</a:t>
            </a:r>
            <a:r>
              <a:rPr dirty="0" sz="6000" spc="-390"/>
              <a:t> </a:t>
            </a:r>
            <a:r>
              <a:rPr dirty="0" sz="6000" spc="-425"/>
              <a:t>OpenAI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2620" y="435145"/>
            <a:ext cx="1148719" cy="24732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78615" y="357282"/>
            <a:ext cx="416468" cy="403051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2320322" y="3540471"/>
            <a:ext cx="6993255" cy="0"/>
          </a:xfrm>
          <a:custGeom>
            <a:avLst/>
            <a:gdLst/>
            <a:ahLst/>
            <a:cxnLst/>
            <a:rect l="l" t="t" r="r" b="b"/>
            <a:pathLst>
              <a:path w="6993255" h="0">
                <a:moveTo>
                  <a:pt x="0" y="0"/>
                </a:moveTo>
                <a:lnTo>
                  <a:pt x="6993002" y="0"/>
                </a:lnTo>
              </a:path>
            </a:pathLst>
          </a:custGeom>
          <a:ln w="137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5745" y="311503"/>
            <a:ext cx="1129030" cy="42290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3735" algn="l"/>
              </a:tabLst>
            </a:pPr>
            <a:r>
              <a:rPr dirty="0" sz="2600" spc="75">
                <a:solidFill>
                  <a:srgbClr val="4F87E6"/>
                </a:solidFill>
                <a:latin typeface="Arial"/>
                <a:cs typeface="Arial"/>
              </a:rPr>
              <a:t>G</a:t>
            </a:r>
            <a:r>
              <a:rPr dirty="0" sz="2600" spc="75">
                <a:solidFill>
                  <a:srgbClr val="DD4F44"/>
                </a:solidFill>
                <a:latin typeface="Arial"/>
                <a:cs typeface="Arial"/>
              </a:rPr>
              <a:t>o</a:t>
            </a:r>
            <a:r>
              <a:rPr dirty="0" sz="2600">
                <a:solidFill>
                  <a:srgbClr val="DD4F44"/>
                </a:solidFill>
                <a:latin typeface="Arial"/>
                <a:cs typeface="Arial"/>
              </a:rPr>
              <a:t>	</a:t>
            </a:r>
            <a:r>
              <a:rPr dirty="0" sz="2600" spc="-30">
                <a:solidFill>
                  <a:srgbClr val="4F87E6"/>
                </a:solidFill>
                <a:latin typeface="Arial"/>
                <a:cs typeface="Arial"/>
              </a:rPr>
              <a:t>g</a:t>
            </a:r>
            <a:r>
              <a:rPr dirty="0" sz="2600" spc="-30">
                <a:solidFill>
                  <a:srgbClr val="42A55D"/>
                </a:solidFill>
                <a:latin typeface="Arial"/>
                <a:cs typeface="Arial"/>
              </a:rPr>
              <a:t>[</a:t>
            </a:r>
            <a:r>
              <a:rPr dirty="0" sz="2600" spc="-30">
                <a:solidFill>
                  <a:srgbClr val="DD4F44"/>
                </a:solidFill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28292" y="402851"/>
            <a:ext cx="121285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363636"/>
                </a:solidFill>
                <a:latin typeface="Arial"/>
                <a:cs typeface="Arial"/>
              </a:rPr>
              <a:t>What</a:t>
            </a:r>
            <a:r>
              <a:rPr dirty="0" sz="1450" spc="114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63636"/>
                </a:solidFill>
                <a:latin typeface="Arial"/>
                <a:cs typeface="Arial"/>
              </a:rPr>
              <a:t>time</a:t>
            </a:r>
            <a:r>
              <a:rPr dirty="0" sz="1450" spc="4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63636"/>
                </a:solidFill>
                <a:latin typeface="Arial"/>
                <a:cs typeface="Arial"/>
              </a:rPr>
              <a:t>is</a:t>
            </a:r>
            <a:r>
              <a:rPr dirty="0" sz="1450" spc="6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450" spc="-25">
                <a:solidFill>
                  <a:srgbClr val="606062"/>
                </a:solidFill>
                <a:latin typeface="Arial"/>
                <a:cs typeface="Arial"/>
              </a:rPr>
              <a:t>i</a:t>
            </a:r>
            <a:r>
              <a:rPr dirty="0" sz="1450" spc="-25">
                <a:solidFill>
                  <a:srgbClr val="464648"/>
                </a:solidFill>
                <a:latin typeface="Arial"/>
                <a:cs typeface="Arial"/>
              </a:rPr>
              <a:t>t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357739" y="396744"/>
            <a:ext cx="16192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50" b="1">
                <a:solidFill>
                  <a:srgbClr val="7E8082"/>
                </a:solidFill>
                <a:latin typeface="Arial"/>
                <a:cs typeface="Arial"/>
              </a:rPr>
              <a:t>X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7068851" y="358832"/>
            <a:ext cx="2482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95">
                <a:solidFill>
                  <a:srgbClr val="606062"/>
                </a:solidFill>
                <a:latin typeface="Arial"/>
                <a:cs typeface="Arial"/>
              </a:rPr>
              <a:t>•</a:t>
            </a:r>
            <a:r>
              <a:rPr dirty="0" baseline="-27777" sz="1800" spc="-292">
                <a:solidFill>
                  <a:srgbClr val="606062"/>
                </a:solidFill>
                <a:latin typeface="Arial"/>
                <a:cs typeface="Arial"/>
              </a:rPr>
              <a:t>••</a:t>
            </a:r>
            <a:r>
              <a:rPr dirty="0" sz="1400" spc="-195">
                <a:solidFill>
                  <a:srgbClr val="606062"/>
                </a:solidFill>
                <a:latin typeface="Arial"/>
                <a:cs typeface="Arial"/>
              </a:rPr>
              <a:t>•</a:t>
            </a:r>
            <a:r>
              <a:rPr dirty="0" baseline="-27777" sz="1800" spc="-292">
                <a:solidFill>
                  <a:srgbClr val="606062"/>
                </a:solidFill>
                <a:latin typeface="Arial"/>
                <a:cs typeface="Arial"/>
              </a:rPr>
              <a:t>•</a:t>
            </a:r>
            <a:r>
              <a:rPr dirty="0" sz="1400" spc="-195">
                <a:solidFill>
                  <a:srgbClr val="606062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7093578" y="501832"/>
            <a:ext cx="2425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7E8082"/>
                </a:solidFill>
                <a:latin typeface="Arial"/>
                <a:cs typeface="Arial"/>
              </a:rPr>
              <a:t>•</a:t>
            </a:r>
            <a:r>
              <a:rPr dirty="0" sz="1500" spc="-25">
                <a:solidFill>
                  <a:srgbClr val="606062"/>
                </a:solidFill>
                <a:latin typeface="Arial"/>
                <a:cs typeface="Arial"/>
              </a:rPr>
              <a:t>••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55856" y="1127275"/>
            <a:ext cx="56642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363636"/>
                </a:solidFill>
                <a:latin typeface="Arial"/>
                <a:cs typeface="Arial"/>
              </a:rPr>
              <a:t>limages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225873" y="1127275"/>
            <a:ext cx="99568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464648"/>
                </a:solidFill>
                <a:latin typeface="Arial"/>
                <a:cs typeface="Arial"/>
              </a:rPr>
              <a:t>In</a:t>
            </a:r>
            <a:r>
              <a:rPr dirty="0" sz="1300" spc="-170">
                <a:solidFill>
                  <a:srgbClr val="46464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63636"/>
                </a:solidFill>
                <a:latin typeface="Arial"/>
                <a:cs typeface="Arial"/>
              </a:rPr>
              <a:t>Costa</a:t>
            </a:r>
            <a:r>
              <a:rPr dirty="0" sz="1300" spc="2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363636"/>
                </a:solidFill>
                <a:latin typeface="Arial"/>
                <a:cs typeface="Arial"/>
              </a:rPr>
              <a:t>R</a:t>
            </a:r>
            <a:r>
              <a:rPr dirty="0" sz="1300" spc="-20">
                <a:solidFill>
                  <a:srgbClr val="606062"/>
                </a:solidFill>
                <a:latin typeface="Arial"/>
                <a:cs typeface="Arial"/>
              </a:rPr>
              <a:t>i</a:t>
            </a:r>
            <a:r>
              <a:rPr dirty="0" sz="1300" spc="-20">
                <a:solidFill>
                  <a:srgbClr val="363636"/>
                </a:solidFill>
                <a:latin typeface="Arial"/>
                <a:cs typeface="Arial"/>
              </a:rPr>
              <a:t>ca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616808" y="1127275"/>
            <a:ext cx="106045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363636"/>
                </a:solidFill>
                <a:latin typeface="Arial"/>
                <a:cs typeface="Arial"/>
              </a:rPr>
              <a:t>With</a:t>
            </a:r>
            <a:r>
              <a:rPr dirty="0" sz="1300" spc="2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363636"/>
                </a:solidFill>
                <a:latin typeface="Arial"/>
                <a:cs typeface="Arial"/>
              </a:rPr>
              <a:t>seco</a:t>
            </a:r>
            <a:r>
              <a:rPr dirty="0" sz="1300" spc="-10">
                <a:solidFill>
                  <a:srgbClr val="606062"/>
                </a:solidFill>
                <a:latin typeface="Arial"/>
                <a:cs typeface="Arial"/>
              </a:rPr>
              <a:t>n</a:t>
            </a:r>
            <a:r>
              <a:rPr dirty="0" sz="1300" spc="-10">
                <a:solidFill>
                  <a:srgbClr val="363636"/>
                </a:solidFill>
                <a:latin typeface="Arial"/>
                <a:cs typeface="Arial"/>
              </a:rPr>
              <a:t>ds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57003" y="1127275"/>
            <a:ext cx="37592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363636"/>
                </a:solidFill>
                <a:latin typeface="Arial"/>
                <a:cs typeface="Arial"/>
              </a:rPr>
              <a:t>Now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833152" y="1133636"/>
            <a:ext cx="52895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>
                <a:solidFill>
                  <a:srgbClr val="363636"/>
                </a:solidFill>
                <a:latin typeface="Arial"/>
                <a:cs typeface="Arial"/>
              </a:rPr>
              <a:t>V</a:t>
            </a:r>
            <a:r>
              <a:rPr dirty="0" sz="1250" spc="-10">
                <a:solidFill>
                  <a:srgbClr val="606062"/>
                </a:solidFill>
                <a:latin typeface="Arial"/>
                <a:cs typeface="Arial"/>
              </a:rPr>
              <a:t>i</a:t>
            </a:r>
            <a:r>
              <a:rPr dirty="0" sz="1250" spc="-10">
                <a:solidFill>
                  <a:srgbClr val="363636"/>
                </a:solidFill>
                <a:latin typeface="Arial"/>
                <a:cs typeface="Arial"/>
              </a:rPr>
              <a:t>deos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760887" y="1114552"/>
            <a:ext cx="2070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363636"/>
                </a:solidFill>
                <a:latin typeface="Times New Roman"/>
                <a:cs typeface="Times New Roman"/>
              </a:rPr>
              <a:t>Ct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361378" y="1127275"/>
            <a:ext cx="136080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606062"/>
                </a:solidFill>
                <a:latin typeface="Arial"/>
                <a:cs typeface="Arial"/>
              </a:rPr>
              <a:t>I</a:t>
            </a:r>
            <a:r>
              <a:rPr dirty="0" sz="1250">
                <a:solidFill>
                  <a:srgbClr val="363636"/>
                </a:solidFill>
                <a:latin typeface="Arial"/>
                <a:cs typeface="Arial"/>
              </a:rPr>
              <a:t>n</a:t>
            </a:r>
            <a:r>
              <a:rPr dirty="0" sz="1250" spc="5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464648"/>
                </a:solidFill>
                <a:latin typeface="Arial"/>
                <a:cs typeface="Arial"/>
              </a:rPr>
              <a:t>the</a:t>
            </a:r>
            <a:r>
              <a:rPr dirty="0" sz="1250" spc="270">
                <a:solidFill>
                  <a:srgbClr val="464648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464648"/>
                </a:solidFill>
                <a:latin typeface="Arial"/>
                <a:cs typeface="Arial"/>
              </a:rPr>
              <a:t>adr</a:t>
            </a:r>
            <a:r>
              <a:rPr dirty="0" sz="1250">
                <a:solidFill>
                  <a:srgbClr val="606062"/>
                </a:solidFill>
                <a:latin typeface="Arial"/>
                <a:cs typeface="Arial"/>
              </a:rPr>
              <a:t>i</a:t>
            </a:r>
            <a:r>
              <a:rPr dirty="0" sz="1250">
                <a:solidFill>
                  <a:srgbClr val="363636"/>
                </a:solidFill>
                <a:latin typeface="Arial"/>
                <a:cs typeface="Arial"/>
              </a:rPr>
              <a:t>atic</a:t>
            </a:r>
            <a:r>
              <a:rPr dirty="0" sz="1250" spc="18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363636"/>
                </a:solidFill>
                <a:latin typeface="Arial"/>
                <a:cs typeface="Arial"/>
              </a:rPr>
              <a:t>sea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122983" y="1127275"/>
            <a:ext cx="64706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363636"/>
                </a:solidFill>
                <a:latin typeface="Arial"/>
                <a:cs typeface="Arial"/>
              </a:rPr>
              <a:t>nJST</a:t>
            </a:r>
            <a:r>
              <a:rPr dirty="0" sz="1300" spc="-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250" spc="-25">
                <a:solidFill>
                  <a:srgbClr val="363636"/>
                </a:solidFill>
                <a:latin typeface="Arial"/>
                <a:cs typeface="Arial"/>
              </a:rPr>
              <a:t>rn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168538" y="1127275"/>
            <a:ext cx="3079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90">
                <a:solidFill>
                  <a:srgbClr val="464648"/>
                </a:solidFill>
                <a:latin typeface="Arial"/>
                <a:cs typeface="Arial"/>
              </a:rPr>
              <a:t>EST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817955" y="1122695"/>
            <a:ext cx="90360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7E8082"/>
                </a:solidFill>
                <a:latin typeface="Arial"/>
                <a:cs typeface="Arial"/>
              </a:rPr>
              <a:t>All</a:t>
            </a:r>
            <a:r>
              <a:rPr dirty="0" sz="1300" spc="-95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E8082"/>
                </a:solidFill>
                <a:latin typeface="Arial"/>
                <a:cs typeface="Arial"/>
              </a:rPr>
              <a:t>filters</a:t>
            </a:r>
            <a:r>
              <a:rPr dirty="0" sz="1300" spc="100">
                <a:solidFill>
                  <a:srgbClr val="7E8082"/>
                </a:solidFill>
                <a:latin typeface="Arial"/>
                <a:cs typeface="Arial"/>
              </a:rPr>
              <a:t>  </a:t>
            </a:r>
            <a:r>
              <a:rPr dirty="0" sz="1300" spc="-25">
                <a:solidFill>
                  <a:srgbClr val="7E8082"/>
                </a:solidFill>
                <a:latin typeface="Arial"/>
                <a:cs typeface="Arial"/>
              </a:rPr>
              <a:t>,..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5045004" y="1127275"/>
            <a:ext cx="413384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7E8082"/>
                </a:solidFill>
                <a:latin typeface="Arial"/>
                <a:cs typeface="Arial"/>
              </a:rPr>
              <a:t>Tools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6945343" y="1129056"/>
            <a:ext cx="112204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7E8082"/>
                </a:solidFill>
                <a:latin typeface="Arial"/>
                <a:cs typeface="Arial"/>
              </a:rPr>
              <a:t>SafeSearch</a:t>
            </a:r>
            <a:r>
              <a:rPr dirty="0" sz="1250" spc="85">
                <a:solidFill>
                  <a:srgbClr val="7E8082"/>
                </a:solidFill>
                <a:latin typeface="Arial"/>
                <a:cs typeface="Arial"/>
              </a:rPr>
              <a:t>  </a:t>
            </a:r>
            <a:r>
              <a:rPr dirty="0" sz="1250" spc="-25">
                <a:solidFill>
                  <a:srgbClr val="7E8082"/>
                </a:solidFill>
                <a:latin typeface="Arial"/>
                <a:cs typeface="Arial"/>
              </a:rPr>
              <a:t>,..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307959" y="1738441"/>
            <a:ext cx="3462020" cy="154051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750"/>
              </a:spcBef>
            </a:pPr>
            <a:r>
              <a:rPr dirty="0" sz="1250" spc="60">
                <a:solidFill>
                  <a:srgbClr val="7E8082"/>
                </a:solidFill>
                <a:latin typeface="Arial"/>
                <a:cs typeface="Arial"/>
              </a:rPr>
              <a:t>About</a:t>
            </a:r>
            <a:r>
              <a:rPr dirty="0" sz="1250" spc="140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250" spc="70">
                <a:solidFill>
                  <a:srgbClr val="7E8082"/>
                </a:solidFill>
                <a:latin typeface="Arial"/>
                <a:cs typeface="Arial"/>
              </a:rPr>
              <a:t>25,220,000,000</a:t>
            </a:r>
            <a:r>
              <a:rPr dirty="0" sz="1250" spc="-165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7E8082"/>
                </a:solidFill>
                <a:latin typeface="Arial"/>
                <a:cs typeface="Arial"/>
              </a:rPr>
              <a:t>results</a:t>
            </a:r>
            <a:r>
              <a:rPr dirty="0" sz="1250" spc="-80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7E8082"/>
                </a:solidFill>
                <a:latin typeface="Arial"/>
                <a:cs typeface="Arial"/>
              </a:rPr>
              <a:t>(O</a:t>
            </a:r>
            <a:r>
              <a:rPr dirty="0" sz="1250">
                <a:solidFill>
                  <a:srgbClr val="9A9A9A"/>
                </a:solidFill>
                <a:latin typeface="Arial"/>
                <a:cs typeface="Arial"/>
              </a:rPr>
              <a:t>.</a:t>
            </a:r>
            <a:r>
              <a:rPr dirty="0" sz="1250">
                <a:solidFill>
                  <a:srgbClr val="7E8082"/>
                </a:solidFill>
                <a:latin typeface="Arial"/>
                <a:cs typeface="Arial"/>
              </a:rPr>
              <a:t>48</a:t>
            </a:r>
            <a:r>
              <a:rPr dirty="0" sz="1250" spc="75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7E8082"/>
                </a:solidFill>
                <a:latin typeface="Arial"/>
                <a:cs typeface="Arial"/>
              </a:rPr>
              <a:t>seconds)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2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</a:pPr>
            <a:r>
              <a:rPr dirty="0" sz="3300" spc="-10">
                <a:solidFill>
                  <a:srgbClr val="363636"/>
                </a:solidFill>
                <a:latin typeface="Arial"/>
                <a:cs typeface="Arial"/>
              </a:rPr>
              <a:t>15:15</a:t>
            </a:r>
            <a:endParaRPr sz="3300">
              <a:latin typeface="Arial"/>
              <a:cs typeface="Arial"/>
            </a:endParaRPr>
          </a:p>
          <a:p>
            <a:pPr marL="12700" marR="192405">
              <a:lnSpc>
                <a:spcPct val="101600"/>
              </a:lnSpc>
              <a:spcBef>
                <a:spcPts val="570"/>
              </a:spcBef>
            </a:pPr>
            <a:r>
              <a:rPr dirty="0" sz="1450">
                <a:solidFill>
                  <a:srgbClr val="7E8082"/>
                </a:solidFill>
                <a:latin typeface="Arial"/>
                <a:cs typeface="Arial"/>
              </a:rPr>
              <a:t>Tuesday,</a:t>
            </a:r>
            <a:r>
              <a:rPr dirty="0" sz="1450" spc="114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7E8082"/>
                </a:solidFill>
                <a:latin typeface="Arial"/>
                <a:cs typeface="Arial"/>
              </a:rPr>
              <a:t>September</a:t>
            </a:r>
            <a:r>
              <a:rPr dirty="0" sz="1450" spc="145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7E8082"/>
                </a:solidFill>
                <a:latin typeface="Arial"/>
                <a:cs typeface="Arial"/>
              </a:rPr>
              <a:t>12,</a:t>
            </a:r>
            <a:r>
              <a:rPr dirty="0" sz="1450" spc="-5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7E8082"/>
                </a:solidFill>
                <a:latin typeface="Arial"/>
                <a:cs typeface="Arial"/>
              </a:rPr>
              <a:t>2023</a:t>
            </a:r>
            <a:r>
              <a:rPr dirty="0" sz="1450" spc="95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7E8082"/>
                </a:solidFill>
                <a:latin typeface="Arial"/>
                <a:cs typeface="Arial"/>
              </a:rPr>
              <a:t>(CST) </a:t>
            </a:r>
            <a:r>
              <a:rPr dirty="0" sz="1450">
                <a:solidFill>
                  <a:srgbClr val="7E8082"/>
                </a:solidFill>
                <a:latin typeface="Arial"/>
                <a:cs typeface="Arial"/>
              </a:rPr>
              <a:t>Time</a:t>
            </a:r>
            <a:r>
              <a:rPr dirty="0" sz="1450" spc="50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450" spc="50">
                <a:solidFill>
                  <a:srgbClr val="9A9A9A"/>
                </a:solidFill>
                <a:latin typeface="Arial"/>
                <a:cs typeface="Arial"/>
              </a:rPr>
              <a:t>i</a:t>
            </a:r>
            <a:r>
              <a:rPr dirty="0" sz="1450" spc="50">
                <a:solidFill>
                  <a:srgbClr val="7E8082"/>
                </a:solidFill>
                <a:latin typeface="Arial"/>
                <a:cs typeface="Arial"/>
              </a:rPr>
              <a:t>n</a:t>
            </a:r>
            <a:r>
              <a:rPr dirty="0" sz="1450" spc="45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7E8082"/>
                </a:solidFill>
                <a:latin typeface="Arial"/>
                <a:cs typeface="Arial"/>
              </a:rPr>
              <a:t>Cartago</a:t>
            </a:r>
            <a:r>
              <a:rPr dirty="0" sz="1450" spc="185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7E8082"/>
                </a:solidFill>
                <a:latin typeface="Arial"/>
                <a:cs typeface="Arial"/>
              </a:rPr>
              <a:t>Prov</a:t>
            </a:r>
            <a:r>
              <a:rPr dirty="0" sz="1450">
                <a:solidFill>
                  <a:srgbClr val="9A9A9A"/>
                </a:solidFill>
                <a:latin typeface="Arial"/>
                <a:cs typeface="Arial"/>
              </a:rPr>
              <a:t>i</a:t>
            </a:r>
            <a:r>
              <a:rPr dirty="0" sz="1450">
                <a:solidFill>
                  <a:srgbClr val="7E8082"/>
                </a:solidFill>
                <a:latin typeface="Arial"/>
                <a:cs typeface="Arial"/>
              </a:rPr>
              <a:t>nce,</a:t>
            </a:r>
            <a:r>
              <a:rPr dirty="0" sz="1450" spc="-10">
                <a:solidFill>
                  <a:srgbClr val="7E8082"/>
                </a:solidFill>
                <a:latin typeface="Arial"/>
                <a:cs typeface="Arial"/>
              </a:rPr>
              <a:t> Concepcion</a:t>
            </a:r>
            <a:endParaRPr sz="14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453912" y="3451943"/>
            <a:ext cx="6521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7E8082"/>
                </a:solidFill>
                <a:latin typeface="Arial"/>
                <a:cs typeface="Arial"/>
              </a:rPr>
              <a:t>Feedback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222935" y="4011229"/>
            <a:ext cx="5356860" cy="4801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975"/>
              </a:lnSpc>
              <a:spcBef>
                <a:spcPts val="105"/>
              </a:spcBef>
              <a:tabLst>
                <a:tab pos="567055" algn="l"/>
              </a:tabLst>
            </a:pPr>
            <a:r>
              <a:rPr dirty="0" sz="2500" spc="45" b="1">
                <a:solidFill>
                  <a:srgbClr val="E61331"/>
                </a:solidFill>
                <a:latin typeface="Arial"/>
                <a:cs typeface="Arial"/>
              </a:rPr>
              <a:t>a</a:t>
            </a:r>
            <a:r>
              <a:rPr dirty="0" sz="2500" b="1">
                <a:solidFill>
                  <a:srgbClr val="E61331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464648"/>
                </a:solidFill>
                <a:latin typeface="Arial"/>
                <a:cs typeface="Arial"/>
              </a:rPr>
              <a:t>liime</a:t>
            </a:r>
            <a:r>
              <a:rPr dirty="0" sz="1300" spc="-10">
                <a:solidFill>
                  <a:srgbClr val="606062"/>
                </a:solidFill>
                <a:latin typeface="Arial"/>
                <a:cs typeface="Arial"/>
              </a:rPr>
              <a:t>.</a:t>
            </a:r>
            <a:r>
              <a:rPr dirty="0" sz="1300" spc="-10">
                <a:solidFill>
                  <a:srgbClr val="363636"/>
                </a:solidFill>
                <a:latin typeface="Arial"/>
                <a:cs typeface="Arial"/>
              </a:rPr>
              <a:t>is</a:t>
            </a:r>
            <a:endParaRPr sz="1300">
              <a:latin typeface="Arial"/>
              <a:cs typeface="Arial"/>
            </a:endParaRPr>
          </a:p>
          <a:p>
            <a:pPr marL="572770">
              <a:lnSpc>
                <a:spcPts val="1295"/>
              </a:lnSpc>
              <a:tabLst>
                <a:tab pos="1585595" algn="l"/>
              </a:tabLst>
            </a:pPr>
            <a:r>
              <a:rPr dirty="0" sz="1100" spc="-10">
                <a:solidFill>
                  <a:srgbClr val="606062"/>
                </a:solidFill>
                <a:latin typeface="Arial"/>
                <a:cs typeface="Arial"/>
              </a:rPr>
              <a:t>https</a:t>
            </a:r>
            <a:r>
              <a:rPr dirty="0" sz="1100" spc="-10">
                <a:latin typeface="Arial"/>
                <a:cs typeface="Arial"/>
              </a:rPr>
              <a:t>.</a:t>
            </a:r>
            <a:r>
              <a:rPr dirty="0" sz="1100" spc="-10">
                <a:solidFill>
                  <a:srgbClr val="7E8082"/>
                </a:solidFill>
                <a:latin typeface="Arial"/>
                <a:cs typeface="Arial"/>
              </a:rPr>
              <a:t>://</a:t>
            </a:r>
            <a:r>
              <a:rPr dirty="0" sz="1100" spc="-10">
                <a:solidFill>
                  <a:srgbClr val="606062"/>
                </a:solidFill>
                <a:latin typeface="Arial"/>
                <a:cs typeface="Arial"/>
              </a:rPr>
              <a:t>time.is</a:t>
            </a:r>
            <a:r>
              <a:rPr dirty="0" sz="1100">
                <a:solidFill>
                  <a:srgbClr val="606062"/>
                </a:solidFill>
                <a:latin typeface="Arial"/>
                <a:cs typeface="Arial"/>
              </a:rPr>
              <a:t>	</a:t>
            </a:r>
            <a:r>
              <a:rPr dirty="0" sz="1100" spc="-50">
                <a:solidFill>
                  <a:srgbClr val="606062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95885">
              <a:lnSpc>
                <a:spcPct val="100000"/>
              </a:lnSpc>
              <a:spcBef>
                <a:spcPts val="765"/>
              </a:spcBef>
            </a:pPr>
            <a:r>
              <a:rPr dirty="0" sz="1900" spc="-10">
                <a:solidFill>
                  <a:srgbClr val="2F2195"/>
                </a:solidFill>
                <a:latin typeface="Arial"/>
                <a:cs typeface="Arial"/>
              </a:rPr>
              <a:t>Time</a:t>
            </a:r>
            <a:r>
              <a:rPr dirty="0" sz="1900" spc="-10">
                <a:solidFill>
                  <a:srgbClr val="463BA5"/>
                </a:solidFill>
                <a:latin typeface="Arial"/>
                <a:cs typeface="Arial"/>
              </a:rPr>
              <a:t>.i</a:t>
            </a:r>
            <a:r>
              <a:rPr dirty="0" sz="1900" spc="-10">
                <a:solidFill>
                  <a:srgbClr val="2F2195"/>
                </a:solidFill>
                <a:latin typeface="Arial"/>
                <a:cs typeface="Arial"/>
              </a:rPr>
              <a:t>s</a:t>
            </a:r>
            <a:r>
              <a:rPr dirty="0" sz="1900" spc="-150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463BA5"/>
                </a:solidFill>
                <a:latin typeface="Arial"/>
                <a:cs typeface="Arial"/>
              </a:rPr>
              <a:t>-</a:t>
            </a:r>
            <a:r>
              <a:rPr dirty="0" sz="1900" spc="50">
                <a:solidFill>
                  <a:srgbClr val="463BA5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F2195"/>
                </a:solidFill>
                <a:latin typeface="Arial"/>
                <a:cs typeface="Arial"/>
              </a:rPr>
              <a:t>exact</a:t>
            </a:r>
            <a:r>
              <a:rPr dirty="0" sz="1900" spc="-50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F2195"/>
                </a:solidFill>
                <a:latin typeface="Arial"/>
                <a:cs typeface="Arial"/>
              </a:rPr>
              <a:t>t</a:t>
            </a:r>
            <a:r>
              <a:rPr dirty="0" sz="1900">
                <a:solidFill>
                  <a:srgbClr val="463BA5"/>
                </a:solidFill>
                <a:latin typeface="Arial"/>
                <a:cs typeface="Arial"/>
              </a:rPr>
              <a:t>i</a:t>
            </a:r>
            <a:r>
              <a:rPr dirty="0" sz="1900">
                <a:solidFill>
                  <a:srgbClr val="2F2195"/>
                </a:solidFill>
                <a:latin typeface="Arial"/>
                <a:cs typeface="Arial"/>
              </a:rPr>
              <a:t>me,</a:t>
            </a:r>
            <a:r>
              <a:rPr dirty="0" sz="1900" spc="-170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F2195"/>
                </a:solidFill>
                <a:latin typeface="Arial"/>
                <a:cs typeface="Arial"/>
              </a:rPr>
              <a:t>any</a:t>
            </a:r>
            <a:r>
              <a:rPr dirty="0" sz="1900" spc="-60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900" spc="-95">
                <a:solidFill>
                  <a:srgbClr val="2F2195"/>
                </a:solidFill>
                <a:latin typeface="Arial"/>
                <a:cs typeface="Arial"/>
              </a:rPr>
              <a:t>t</a:t>
            </a:r>
            <a:r>
              <a:rPr dirty="0" sz="1900" spc="-95">
                <a:solidFill>
                  <a:srgbClr val="A3A3BF"/>
                </a:solidFill>
                <a:latin typeface="Arial"/>
                <a:cs typeface="Arial"/>
              </a:rPr>
              <a:t>i</a:t>
            </a:r>
            <a:r>
              <a:rPr dirty="0" sz="1900" spc="-95">
                <a:solidFill>
                  <a:srgbClr val="2111A1"/>
                </a:solidFill>
                <a:latin typeface="Arial"/>
                <a:cs typeface="Arial"/>
              </a:rPr>
              <a:t>ime</a:t>
            </a:r>
            <a:r>
              <a:rPr dirty="0" sz="1900" spc="-15">
                <a:solidFill>
                  <a:srgbClr val="2111A1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2F2195"/>
                </a:solidFill>
                <a:latin typeface="Arial"/>
                <a:cs typeface="Arial"/>
              </a:rPr>
              <a:t>zone</a:t>
            </a:r>
            <a:endParaRPr sz="19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90"/>
              </a:spcBef>
            </a:pP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7</a:t>
            </a:r>
            <a:r>
              <a:rPr dirty="0" sz="1300" spc="2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million locations,</a:t>
            </a:r>
            <a:r>
              <a:rPr dirty="0" sz="1300" spc="4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57</a:t>
            </a:r>
            <a:r>
              <a:rPr dirty="0" sz="1300" spc="-11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606062"/>
                </a:solidFill>
                <a:latin typeface="Arial"/>
                <a:cs typeface="Arial"/>
              </a:rPr>
              <a:t>languag</a:t>
            </a:r>
            <a:r>
              <a:rPr dirty="0" sz="1300" spc="-25">
                <a:solidFill>
                  <a:srgbClr val="B8B8BC"/>
                </a:solidFill>
                <a:latin typeface="Arial"/>
                <a:cs typeface="Arial"/>
              </a:rPr>
              <a:t>i</a:t>
            </a:r>
            <a:r>
              <a:rPr dirty="0" sz="1300" spc="-25">
                <a:solidFill>
                  <a:srgbClr val="606062"/>
                </a:solidFill>
                <a:latin typeface="Arial"/>
                <a:cs typeface="Arial"/>
              </a:rPr>
              <a:t>es</a:t>
            </a:r>
            <a:r>
              <a:rPr dirty="0" sz="1300" spc="-25">
                <a:solidFill>
                  <a:srgbClr val="7E8082"/>
                </a:solidFill>
                <a:latin typeface="Arial"/>
                <a:cs typeface="Arial"/>
              </a:rPr>
              <a:t>.</a:t>
            </a:r>
            <a:r>
              <a:rPr dirty="0" sz="1300" spc="-65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synchronized</a:t>
            </a:r>
            <a:r>
              <a:rPr dirty="0" sz="1300" spc="9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with</a:t>
            </a:r>
            <a:r>
              <a:rPr dirty="0" sz="1300" spc="-9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atomic</a:t>
            </a:r>
            <a:r>
              <a:rPr dirty="0" sz="1300" spc="7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c</a:t>
            </a:r>
            <a:r>
              <a:rPr dirty="0" sz="1300">
                <a:solidFill>
                  <a:srgbClr val="7E8082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ock</a:t>
            </a:r>
            <a:r>
              <a:rPr dirty="0" sz="1300" spc="-3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250" spc="-10" b="1">
                <a:solidFill>
                  <a:srgbClr val="606062"/>
                </a:solidFill>
                <a:latin typeface="Arial"/>
                <a:cs typeface="Arial"/>
              </a:rPr>
              <a:t>t</a:t>
            </a:r>
            <a:r>
              <a:rPr dirty="0" sz="1250" spc="-10" b="1">
                <a:solidFill>
                  <a:srgbClr val="7E8082"/>
                </a:solidFill>
                <a:latin typeface="Arial"/>
                <a:cs typeface="Arial"/>
              </a:rPr>
              <a:t>im</a:t>
            </a:r>
            <a:r>
              <a:rPr dirty="0" sz="1250" spc="-10" b="1">
                <a:solidFill>
                  <a:srgbClr val="606062"/>
                </a:solidFill>
                <a:latin typeface="Arial"/>
                <a:cs typeface="Arial"/>
              </a:rPr>
              <a:t>e.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300">
              <a:latin typeface="Arial"/>
              <a:cs typeface="Arial"/>
            </a:endParaRPr>
          </a:p>
          <a:p>
            <a:pPr marL="320675">
              <a:lnSpc>
                <a:spcPct val="100000"/>
              </a:lnSpc>
            </a:pPr>
            <a:r>
              <a:rPr dirty="0" sz="1900">
                <a:solidFill>
                  <a:srgbClr val="2F2195"/>
                </a:solidFill>
                <a:latin typeface="Arial"/>
                <a:cs typeface="Arial"/>
              </a:rPr>
              <a:t>Exac</a:t>
            </a:r>
            <a:r>
              <a:rPr dirty="0" sz="1900">
                <a:solidFill>
                  <a:srgbClr val="463BA5"/>
                </a:solidFill>
                <a:latin typeface="Arial"/>
                <a:cs typeface="Arial"/>
              </a:rPr>
              <a:t>t</a:t>
            </a:r>
            <a:r>
              <a:rPr dirty="0" sz="1900" spc="-225">
                <a:solidFill>
                  <a:srgbClr val="463BA5"/>
                </a:solidFill>
                <a:latin typeface="Arial"/>
                <a:cs typeface="Arial"/>
              </a:rPr>
              <a:t> </a:t>
            </a:r>
            <a:r>
              <a:rPr dirty="0" sz="1900" spc="-90">
                <a:solidFill>
                  <a:srgbClr val="2F2195"/>
                </a:solidFill>
                <a:latin typeface="Arial"/>
                <a:cs typeface="Arial"/>
              </a:rPr>
              <a:t>Ume,</a:t>
            </a:r>
            <a:r>
              <a:rPr dirty="0" sz="1900" spc="-45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F2195"/>
                </a:solidFill>
                <a:latin typeface="Arial"/>
                <a:cs typeface="Arial"/>
              </a:rPr>
              <a:t>any</a:t>
            </a:r>
            <a:r>
              <a:rPr dirty="0" sz="1900" spc="-50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463BA5"/>
                </a:solidFill>
                <a:latin typeface="Arial"/>
                <a:cs typeface="Arial"/>
              </a:rPr>
              <a:t>t</a:t>
            </a:r>
            <a:r>
              <a:rPr dirty="0" sz="1900">
                <a:solidFill>
                  <a:srgbClr val="2111A1"/>
                </a:solidFill>
                <a:latin typeface="Arial"/>
                <a:cs typeface="Arial"/>
              </a:rPr>
              <a:t>ime</a:t>
            </a:r>
            <a:r>
              <a:rPr dirty="0" sz="1900" spc="-60">
                <a:solidFill>
                  <a:srgbClr val="2111A1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2F2195"/>
                </a:solidFill>
                <a:latin typeface="Arial"/>
                <a:cs typeface="Arial"/>
              </a:rPr>
              <a:t>zone</a:t>
            </a:r>
            <a:endParaRPr sz="1900">
              <a:latin typeface="Arial"/>
              <a:cs typeface="Arial"/>
            </a:endParaRPr>
          </a:p>
          <a:p>
            <a:pPr algn="r" marR="29209">
              <a:lnSpc>
                <a:spcPct val="100000"/>
              </a:lnSpc>
              <a:spcBef>
                <a:spcPts val="265"/>
              </a:spcBef>
            </a:pP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7</a:t>
            </a:r>
            <a:r>
              <a:rPr dirty="0" sz="1300" spc="1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million</a:t>
            </a:r>
            <a:r>
              <a:rPr dirty="0" sz="1300" spc="-8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E8082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ocations,</a:t>
            </a:r>
            <a:r>
              <a:rPr dirty="0" sz="1300" spc="-114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57</a:t>
            </a:r>
            <a:r>
              <a:rPr dirty="0" sz="1300" spc="-4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07072"/>
                </a:solidFill>
                <a:latin typeface="Arial"/>
                <a:cs typeface="Arial"/>
              </a:rPr>
              <a:t>languages,</a:t>
            </a:r>
            <a:r>
              <a:rPr dirty="0" sz="1300" spc="100">
                <a:solidFill>
                  <a:srgbClr val="70707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synchronized</a:t>
            </a:r>
            <a:r>
              <a:rPr dirty="0" sz="1300" spc="5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wi</a:t>
            </a:r>
            <a:r>
              <a:rPr dirty="0" sz="1300" spc="2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h</a:t>
            </a:r>
            <a:r>
              <a:rPr dirty="0" sz="1300" spc="-5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atomic</a:t>
            </a:r>
            <a:r>
              <a:rPr dirty="0" sz="1300" spc="6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clock</a:t>
            </a:r>
            <a:r>
              <a:rPr dirty="0" sz="1300" spc="3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707072"/>
                </a:solidFill>
                <a:latin typeface="Arial"/>
                <a:cs typeface="Arial"/>
              </a:rPr>
              <a:t>...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1300">
              <a:latin typeface="Arial"/>
              <a:cs typeface="Arial"/>
            </a:endParaRPr>
          </a:p>
          <a:p>
            <a:pPr marL="327660">
              <a:lnSpc>
                <a:spcPct val="100000"/>
              </a:lnSpc>
            </a:pPr>
            <a:r>
              <a:rPr dirty="0" sz="1900" spc="-10">
                <a:solidFill>
                  <a:srgbClr val="2F2195"/>
                </a:solidFill>
                <a:latin typeface="Arial"/>
                <a:cs typeface="Arial"/>
              </a:rPr>
              <a:t>C</a:t>
            </a:r>
            <a:r>
              <a:rPr dirty="0" sz="1900" spc="-10">
                <a:solidFill>
                  <a:srgbClr val="1F1672"/>
                </a:solidFill>
                <a:latin typeface="Arial"/>
                <a:cs typeface="Arial"/>
              </a:rPr>
              <a:t>l</a:t>
            </a:r>
            <a:r>
              <a:rPr dirty="0" sz="1900" spc="-10">
                <a:solidFill>
                  <a:srgbClr val="2F2195"/>
                </a:solidFill>
                <a:latin typeface="Arial"/>
                <a:cs typeface="Arial"/>
              </a:rPr>
              <a:t>ock</a:t>
            </a:r>
            <a:endParaRPr sz="19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  <a:spcBef>
                <a:spcPts val="340"/>
              </a:spcBef>
            </a:pP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liime.is.</a:t>
            </a:r>
            <a:r>
              <a:rPr dirty="0" sz="1300" spc="-6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606062"/>
                </a:solidFill>
                <a:latin typeface="Arial"/>
                <a:cs typeface="Arial"/>
              </a:rPr>
              <a:t>Your</a:t>
            </a:r>
            <a:r>
              <a:rPr dirty="0" sz="1250" spc="15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c</a:t>
            </a:r>
            <a:r>
              <a:rPr dirty="0" sz="1300">
                <a:solidFill>
                  <a:srgbClr val="7E8082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ock</a:t>
            </a:r>
            <a:r>
              <a:rPr dirty="0" sz="1300" spc="4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07072"/>
                </a:solidFill>
                <a:latin typeface="Arial"/>
                <a:cs typeface="Arial"/>
              </a:rPr>
              <a:t>is</a:t>
            </a:r>
            <a:r>
              <a:rPr dirty="0" sz="1300" spc="-70">
                <a:solidFill>
                  <a:srgbClr val="707072"/>
                </a:solidFill>
                <a:latin typeface="Arial"/>
                <a:cs typeface="Arial"/>
              </a:rPr>
              <a:t> </a:t>
            </a:r>
            <a:r>
              <a:rPr dirty="0" sz="1250" spc="60">
                <a:solidFill>
                  <a:srgbClr val="606062"/>
                </a:solidFill>
                <a:latin typeface="Arial"/>
                <a:cs typeface="Arial"/>
              </a:rPr>
              <a:t>8</a:t>
            </a:r>
            <a:r>
              <a:rPr dirty="0" sz="1250" spc="5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minutes</a:t>
            </a:r>
            <a:r>
              <a:rPr dirty="0" sz="1300" spc="3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and</a:t>
            </a:r>
            <a:r>
              <a:rPr dirty="0" sz="1300" spc="6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606062"/>
                </a:solidFill>
                <a:latin typeface="Arial"/>
                <a:cs typeface="Arial"/>
              </a:rPr>
              <a:t>16.0</a:t>
            </a:r>
            <a:r>
              <a:rPr dirty="0" sz="1250" spc="7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seconds</a:t>
            </a:r>
            <a:r>
              <a:rPr dirty="0" sz="1300" spc="5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 spc="-40">
                <a:solidFill>
                  <a:srgbClr val="606062"/>
                </a:solidFill>
                <a:latin typeface="Arial"/>
                <a:cs typeface="Arial"/>
              </a:rPr>
              <a:t>belhind</a:t>
            </a:r>
            <a:r>
              <a:rPr dirty="0" sz="1300" spc="-25">
                <a:solidFill>
                  <a:srgbClr val="606062"/>
                </a:solidFill>
                <a:latin typeface="Arial"/>
                <a:cs typeface="Arial"/>
              </a:rPr>
              <a:t> ..</a:t>
            </a:r>
            <a:r>
              <a:rPr dirty="0" sz="1300" spc="-25">
                <a:solidFill>
                  <a:srgbClr val="9A9A9A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300">
              <a:latin typeface="Arial"/>
              <a:cs typeface="Arial"/>
            </a:endParaRPr>
          </a:p>
          <a:p>
            <a:pPr marL="320675">
              <a:lnSpc>
                <a:spcPct val="100000"/>
              </a:lnSpc>
            </a:pPr>
            <a:r>
              <a:rPr dirty="0" sz="1900" spc="-10">
                <a:solidFill>
                  <a:srgbClr val="2F2195"/>
                </a:solidFill>
                <a:latin typeface="Arial"/>
                <a:cs typeface="Arial"/>
              </a:rPr>
              <a:t>Eastern</a:t>
            </a:r>
            <a:r>
              <a:rPr dirty="0" sz="1900" spc="-85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1F1672"/>
                </a:solidFill>
                <a:latin typeface="Arial"/>
                <a:cs typeface="Arial"/>
              </a:rPr>
              <a:t>T</a:t>
            </a:r>
            <a:r>
              <a:rPr dirty="0" sz="1900" spc="-20">
                <a:solidFill>
                  <a:srgbClr val="463BA5"/>
                </a:solidFill>
                <a:latin typeface="Arial"/>
                <a:cs typeface="Arial"/>
              </a:rPr>
              <a:t>i</a:t>
            </a:r>
            <a:r>
              <a:rPr dirty="0" sz="1900" spc="-20">
                <a:solidFill>
                  <a:srgbClr val="2F2195"/>
                </a:solidFill>
                <a:latin typeface="Arial"/>
                <a:cs typeface="Arial"/>
              </a:rPr>
              <a:t>me</a:t>
            </a:r>
            <a:endParaRPr sz="1900">
              <a:latin typeface="Arial"/>
              <a:cs typeface="Arial"/>
            </a:endParaRPr>
          </a:p>
          <a:p>
            <a:pPr marL="326390">
              <a:lnSpc>
                <a:spcPct val="100000"/>
              </a:lnSpc>
              <a:spcBef>
                <a:spcPts val="265"/>
              </a:spcBef>
            </a:pP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From</a:t>
            </a:r>
            <a:r>
              <a:rPr dirty="0" sz="1300" spc="6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606062"/>
                </a:solidFill>
                <a:latin typeface="Arial"/>
                <a:cs typeface="Arial"/>
              </a:rPr>
              <a:t>5</a:t>
            </a:r>
            <a:r>
              <a:rPr dirty="0" sz="1300" spc="-10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November</a:t>
            </a:r>
            <a:r>
              <a:rPr dirty="0" sz="1300" spc="3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2023:</a:t>
            </a:r>
            <a:r>
              <a:rPr dirty="0" sz="1300" spc="-12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UTC</a:t>
            </a:r>
            <a:r>
              <a:rPr dirty="0" sz="1300" spc="1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E8082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5</a:t>
            </a:r>
            <a:r>
              <a:rPr dirty="0" sz="1300" spc="-1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/</a:t>
            </a:r>
            <a:r>
              <a:rPr dirty="0" sz="1300" spc="4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Eastern</a:t>
            </a:r>
            <a:r>
              <a:rPr dirty="0" sz="1300" spc="-1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Standard</a:t>
            </a:r>
            <a:r>
              <a:rPr dirty="0" sz="1300" spc="-3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Time</a:t>
            </a:r>
            <a:r>
              <a:rPr dirty="0" sz="1300" spc="-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(EST</a:t>
            </a:r>
            <a:r>
              <a:rPr dirty="0" sz="1300" spc="-9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606062"/>
                </a:solidFill>
                <a:latin typeface="Arial"/>
                <a:cs typeface="Arial"/>
              </a:rPr>
              <a:t>...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1300">
              <a:latin typeface="Arial"/>
              <a:cs typeface="Arial"/>
            </a:endParaRPr>
          </a:p>
          <a:p>
            <a:pPr marL="325120">
              <a:lnSpc>
                <a:spcPct val="100000"/>
              </a:lnSpc>
            </a:pPr>
            <a:r>
              <a:rPr dirty="0" sz="1900" spc="-20">
                <a:solidFill>
                  <a:srgbClr val="2111A1"/>
                </a:solidFill>
                <a:latin typeface="Arial"/>
                <a:cs typeface="Arial"/>
              </a:rPr>
              <a:t>T</a:t>
            </a:r>
            <a:r>
              <a:rPr dirty="0" sz="1900" spc="-20">
                <a:solidFill>
                  <a:srgbClr val="463BA5"/>
                </a:solidFill>
                <a:latin typeface="Arial"/>
                <a:cs typeface="Arial"/>
              </a:rPr>
              <a:t>i</a:t>
            </a:r>
            <a:r>
              <a:rPr dirty="0" sz="1900" spc="-20">
                <a:solidFill>
                  <a:srgbClr val="2F2195"/>
                </a:solidFill>
                <a:latin typeface="Arial"/>
                <a:cs typeface="Arial"/>
              </a:rPr>
              <a:t>me</a:t>
            </a:r>
            <a:r>
              <a:rPr dirty="0" sz="1900" spc="-110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1672"/>
                </a:solidFill>
                <a:latin typeface="Arial"/>
                <a:cs typeface="Arial"/>
              </a:rPr>
              <a:t>i</a:t>
            </a:r>
            <a:r>
              <a:rPr dirty="0" sz="1900">
                <a:solidFill>
                  <a:srgbClr val="2F2195"/>
                </a:solidFill>
                <a:latin typeface="Arial"/>
                <a:cs typeface="Arial"/>
              </a:rPr>
              <a:t>n</a:t>
            </a:r>
            <a:r>
              <a:rPr dirty="0" sz="1900" spc="-135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F2195"/>
                </a:solidFill>
                <a:latin typeface="Arial"/>
                <a:cs typeface="Arial"/>
              </a:rPr>
              <a:t>United</a:t>
            </a:r>
            <a:r>
              <a:rPr dirty="0" sz="1900" spc="-30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F2195"/>
                </a:solidFill>
                <a:latin typeface="Arial"/>
                <a:cs typeface="Arial"/>
              </a:rPr>
              <a:t>S</a:t>
            </a:r>
            <a:r>
              <a:rPr dirty="0" sz="1900">
                <a:solidFill>
                  <a:srgbClr val="463BA5"/>
                </a:solidFill>
                <a:latin typeface="Arial"/>
                <a:cs typeface="Arial"/>
              </a:rPr>
              <a:t>t</a:t>
            </a:r>
            <a:r>
              <a:rPr dirty="0" sz="1900">
                <a:solidFill>
                  <a:srgbClr val="2F2195"/>
                </a:solidFill>
                <a:latin typeface="Arial"/>
                <a:cs typeface="Arial"/>
              </a:rPr>
              <a:t>a</a:t>
            </a:r>
            <a:r>
              <a:rPr dirty="0" sz="1900">
                <a:solidFill>
                  <a:srgbClr val="463BA5"/>
                </a:solidFill>
                <a:latin typeface="Arial"/>
                <a:cs typeface="Arial"/>
              </a:rPr>
              <a:t>t</a:t>
            </a:r>
            <a:r>
              <a:rPr dirty="0" sz="1900">
                <a:solidFill>
                  <a:srgbClr val="2F2195"/>
                </a:solidFill>
                <a:latin typeface="Arial"/>
                <a:cs typeface="Arial"/>
              </a:rPr>
              <a:t>es</a:t>
            </a:r>
            <a:r>
              <a:rPr dirty="0" sz="1900" spc="-90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900" spc="-25">
                <a:solidFill>
                  <a:srgbClr val="2F2195"/>
                </a:solidFill>
                <a:latin typeface="Arial"/>
                <a:cs typeface="Arial"/>
              </a:rPr>
              <a:t>now</a:t>
            </a:r>
            <a:endParaRPr sz="19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  <a:spcBef>
                <a:spcPts val="375"/>
              </a:spcBef>
            </a:pP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liime</a:t>
            </a:r>
            <a:r>
              <a:rPr dirty="0" sz="1300" spc="4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zone</a:t>
            </a:r>
            <a:r>
              <a:rPr dirty="0" sz="1300" spc="-9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07072"/>
                </a:solidFill>
                <a:latin typeface="Arial"/>
                <a:cs typeface="Arial"/>
              </a:rPr>
              <a:t>info</a:t>
            </a:r>
            <a:r>
              <a:rPr dirty="0" sz="1300" spc="-35">
                <a:solidFill>
                  <a:srgbClr val="70707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for</a:t>
            </a:r>
            <a:r>
              <a:rPr dirty="0" sz="1300" spc="-1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United</a:t>
            </a:r>
            <a:r>
              <a:rPr dirty="0" sz="1300" spc="80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606062"/>
                </a:solidFill>
                <a:latin typeface="Arial"/>
                <a:cs typeface="Arial"/>
              </a:rPr>
              <a:t>States</a:t>
            </a:r>
            <a:r>
              <a:rPr dirty="0" sz="1300" spc="70">
                <a:solidFill>
                  <a:srgbClr val="7E8082"/>
                </a:solidFill>
                <a:latin typeface="Arial"/>
                <a:cs typeface="Arial"/>
              </a:rPr>
              <a:t>·</a:t>
            </a:r>
            <a:r>
              <a:rPr dirty="0" sz="1300" spc="-90">
                <a:solidFill>
                  <a:srgbClr val="7E808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Switched</a:t>
            </a:r>
            <a:r>
              <a:rPr dirty="0" sz="1300" spc="-2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to</a:t>
            </a:r>
            <a:r>
              <a:rPr dirty="0" sz="1300" spc="14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UTC</a:t>
            </a:r>
            <a:r>
              <a:rPr dirty="0" sz="1300" spc="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07072"/>
                </a:solidFill>
                <a:latin typeface="Arial"/>
                <a:cs typeface="Arial"/>
              </a:rPr>
              <a:t>-</a:t>
            </a:r>
            <a:r>
              <a:rPr dirty="0" sz="1300">
                <a:solidFill>
                  <a:srgbClr val="707072"/>
                </a:solidFill>
                <a:latin typeface="Arial"/>
                <a:cs typeface="Arial"/>
              </a:rPr>
              <a:t>4</a:t>
            </a:r>
            <a:r>
              <a:rPr dirty="0" sz="1300" spc="25">
                <a:solidFill>
                  <a:srgbClr val="707072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06062"/>
                </a:solidFill>
                <a:latin typeface="Arial"/>
                <a:cs typeface="Arial"/>
              </a:rPr>
              <a:t>/Ea.stem</a:t>
            </a:r>
            <a:r>
              <a:rPr dirty="0" sz="1300" spc="105">
                <a:solidFill>
                  <a:srgbClr val="606062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606062"/>
                </a:solidFill>
                <a:latin typeface="Arial"/>
                <a:cs typeface="Arial"/>
              </a:rPr>
              <a:t>...</a:t>
            </a:r>
            <a:endParaRPr sz="1300">
              <a:latin typeface="Arial"/>
              <a:cs typeface="Arial"/>
            </a:endParaRPr>
          </a:p>
          <a:p>
            <a:pPr marL="318135">
              <a:lnSpc>
                <a:spcPct val="100000"/>
              </a:lnSpc>
              <a:spcBef>
                <a:spcPts val="1450"/>
              </a:spcBef>
            </a:pPr>
            <a:r>
              <a:rPr dirty="0" sz="1300">
                <a:solidFill>
                  <a:srgbClr val="2F2195"/>
                </a:solidFill>
                <a:latin typeface="Arial"/>
                <a:cs typeface="Arial"/>
              </a:rPr>
              <a:t>More</a:t>
            </a:r>
            <a:r>
              <a:rPr dirty="0" sz="1300" spc="70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463BA5"/>
                </a:solidFill>
                <a:latin typeface="Arial"/>
                <a:cs typeface="Arial"/>
              </a:rPr>
              <a:t>r</a:t>
            </a:r>
            <a:r>
              <a:rPr dirty="0" sz="1250">
                <a:solidFill>
                  <a:srgbClr val="2F2195"/>
                </a:solidFill>
                <a:latin typeface="Arial"/>
                <a:cs typeface="Arial"/>
              </a:rPr>
              <a:t>esu</a:t>
            </a:r>
            <a:r>
              <a:rPr dirty="0" sz="1250">
                <a:solidFill>
                  <a:srgbClr val="463BA5"/>
                </a:solidFill>
                <a:latin typeface="Arial"/>
                <a:cs typeface="Arial"/>
              </a:rPr>
              <a:t>l</a:t>
            </a:r>
            <a:r>
              <a:rPr dirty="0" sz="1250">
                <a:solidFill>
                  <a:srgbClr val="2F2195"/>
                </a:solidFill>
                <a:latin typeface="Arial"/>
                <a:cs typeface="Arial"/>
              </a:rPr>
              <a:t>ts</a:t>
            </a:r>
            <a:r>
              <a:rPr dirty="0" sz="1250" spc="105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250">
                <a:solidFill>
                  <a:srgbClr val="3A3182"/>
                </a:solidFill>
                <a:latin typeface="Arial"/>
                <a:cs typeface="Arial"/>
              </a:rPr>
              <a:t>from</a:t>
            </a:r>
            <a:r>
              <a:rPr dirty="0" sz="1250" spc="25">
                <a:solidFill>
                  <a:srgbClr val="3A3182"/>
                </a:solidFill>
                <a:latin typeface="Arial"/>
                <a:cs typeface="Arial"/>
              </a:rPr>
              <a:t> </a:t>
            </a:r>
            <a:r>
              <a:rPr dirty="0" sz="1300" spc="-45">
                <a:solidFill>
                  <a:srgbClr val="3A3182"/>
                </a:solidFill>
                <a:latin typeface="Arial"/>
                <a:cs typeface="Arial"/>
              </a:rPr>
              <a:t>U</a:t>
            </a:r>
            <a:r>
              <a:rPr dirty="0" sz="1300" spc="-45">
                <a:solidFill>
                  <a:srgbClr val="463BA5"/>
                </a:solidFill>
                <a:latin typeface="Arial"/>
                <a:cs typeface="Arial"/>
              </a:rPr>
              <a:t>m</a:t>
            </a:r>
            <a:r>
              <a:rPr dirty="0" sz="1300" spc="-45">
                <a:solidFill>
                  <a:srgbClr val="2F2195"/>
                </a:solidFill>
                <a:latin typeface="Arial"/>
                <a:cs typeface="Arial"/>
              </a:rPr>
              <a:t>e</a:t>
            </a:r>
            <a:r>
              <a:rPr dirty="0" sz="1300" spc="-45">
                <a:solidFill>
                  <a:srgbClr val="463BA5"/>
                </a:solidFill>
                <a:latin typeface="Arial"/>
                <a:cs typeface="Arial"/>
              </a:rPr>
              <a:t>.i</a:t>
            </a:r>
            <a:r>
              <a:rPr dirty="0" sz="1300" spc="-45">
                <a:solidFill>
                  <a:srgbClr val="2F2195"/>
                </a:solidFill>
                <a:latin typeface="Arial"/>
                <a:cs typeface="Arial"/>
              </a:rPr>
              <a:t>s</a:t>
            </a:r>
            <a:r>
              <a:rPr dirty="0" sz="1300" spc="40">
                <a:solidFill>
                  <a:srgbClr val="2F2195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463BA5"/>
                </a:solidFill>
                <a:latin typeface="Arial"/>
                <a:cs typeface="Arial"/>
              </a:rPr>
              <a:t>»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315993" y="9371251"/>
            <a:ext cx="1819275" cy="323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solidFill>
                  <a:srgbClr val="363636"/>
                </a:solidFill>
                <a:latin typeface="Arial"/>
                <a:cs typeface="Arial"/>
              </a:rPr>
              <a:t>People</a:t>
            </a:r>
            <a:r>
              <a:rPr dirty="0" sz="1950" spc="-3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363636"/>
                </a:solidFill>
                <a:latin typeface="Arial"/>
                <a:cs typeface="Arial"/>
              </a:rPr>
              <a:t>also</a:t>
            </a:r>
            <a:r>
              <a:rPr dirty="0" sz="1950" spc="-8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950" spc="-25">
                <a:solidFill>
                  <a:srgbClr val="363636"/>
                </a:solidFill>
                <a:latin typeface="Arial"/>
                <a:cs typeface="Arial"/>
              </a:rPr>
              <a:t>ask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337052" y="9316544"/>
            <a:ext cx="9842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2525" sz="3300" spc="-322">
                <a:solidFill>
                  <a:srgbClr val="464648"/>
                </a:solidFill>
                <a:latin typeface="Arial"/>
                <a:cs typeface="Arial"/>
              </a:rPr>
              <a:t>.</a:t>
            </a:r>
            <a:r>
              <a:rPr dirty="0" sz="1200" spc="-215">
                <a:solidFill>
                  <a:srgbClr val="606062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308785" y="9956999"/>
            <a:ext cx="130365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606062"/>
                </a:solidFill>
                <a:latin typeface="Arial"/>
                <a:cs typeface="Arial"/>
              </a:rPr>
              <a:t>I</a:t>
            </a:r>
            <a:r>
              <a:rPr dirty="0" sz="1450">
                <a:solidFill>
                  <a:srgbClr val="363636"/>
                </a:solidFill>
                <a:latin typeface="Arial"/>
                <a:cs typeface="Arial"/>
              </a:rPr>
              <a:t>s</a:t>
            </a:r>
            <a:r>
              <a:rPr dirty="0" sz="1450" spc="-8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464648"/>
                </a:solidFill>
                <a:latin typeface="Arial"/>
                <a:cs typeface="Arial"/>
              </a:rPr>
              <a:t>it</a:t>
            </a:r>
            <a:r>
              <a:rPr dirty="0" sz="1450" spc="85">
                <a:solidFill>
                  <a:srgbClr val="464648"/>
                </a:solidFill>
                <a:latin typeface="Arial"/>
                <a:cs typeface="Arial"/>
              </a:rPr>
              <a:t> </a:t>
            </a:r>
            <a:r>
              <a:rPr dirty="0" sz="1450" spc="65">
                <a:solidFill>
                  <a:srgbClr val="363636"/>
                </a:solidFill>
                <a:latin typeface="Arial"/>
                <a:cs typeface="Arial"/>
              </a:rPr>
              <a:t>AM</a:t>
            </a:r>
            <a:r>
              <a:rPr dirty="0" sz="1450" spc="-8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450" spc="50">
                <a:solidFill>
                  <a:srgbClr val="363636"/>
                </a:solidFill>
                <a:latin typeface="Arial"/>
                <a:cs typeface="Arial"/>
              </a:rPr>
              <a:t>or</a:t>
            </a:r>
            <a:r>
              <a:rPr dirty="0" sz="1450" spc="-6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450" spc="-25">
                <a:solidFill>
                  <a:srgbClr val="464648"/>
                </a:solidFill>
                <a:latin typeface="Arial"/>
                <a:cs typeface="Arial"/>
              </a:rPr>
              <a:t>PM?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871666" y="10011451"/>
            <a:ext cx="113664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0" b="1">
                <a:solidFill>
                  <a:srgbClr val="7E8082"/>
                </a:solidFill>
                <a:latin typeface="Times New Roman"/>
                <a:cs typeface="Times New Roman"/>
              </a:rPr>
              <a:t>V</a:t>
            </a:r>
            <a:endParaRPr sz="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5179" y="2445820"/>
            <a:ext cx="7455235" cy="746102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8164413" y="137436"/>
            <a:ext cx="119380" cy="1983739"/>
          </a:xfrm>
          <a:custGeom>
            <a:avLst/>
            <a:gdLst/>
            <a:ahLst/>
            <a:cxnLst/>
            <a:rect l="l" t="t" r="r" b="b"/>
            <a:pathLst>
              <a:path w="119380" h="1983739">
                <a:moveTo>
                  <a:pt x="0" y="0"/>
                </a:moveTo>
                <a:lnTo>
                  <a:pt x="118991" y="0"/>
                </a:lnTo>
                <a:lnTo>
                  <a:pt x="118991" y="1983195"/>
                </a:lnTo>
                <a:lnTo>
                  <a:pt x="0" y="19831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04624" y="186060"/>
            <a:ext cx="115316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105" b="1">
                <a:solidFill>
                  <a:srgbClr val="3D413D"/>
                </a:solidFill>
                <a:latin typeface="Arial"/>
                <a:cs typeface="Arial"/>
              </a:rPr>
              <a:t>@OpenAI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061624" y="235931"/>
            <a:ext cx="83058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3D413D"/>
                </a:solidFill>
                <a:latin typeface="Arial"/>
                <a:cs typeface="Arial"/>
              </a:rPr>
              <a:t>Research</a:t>
            </a:r>
            <a:r>
              <a:rPr dirty="0" sz="1250" spc="17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3D413D"/>
                </a:solidFill>
                <a:latin typeface="Arial"/>
                <a:cs typeface="Arial"/>
              </a:rPr>
              <a:t>v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181953" y="235931"/>
            <a:ext cx="37973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55">
                <a:solidFill>
                  <a:srgbClr val="3D413D"/>
                </a:solidFill>
                <a:latin typeface="Arial"/>
                <a:cs typeface="Arial"/>
              </a:rPr>
              <a:t>AP</a:t>
            </a:r>
            <a:r>
              <a:rPr dirty="0" sz="1250" spc="55">
                <a:solidFill>
                  <a:srgbClr val="676E79"/>
                </a:solidFill>
                <a:latin typeface="Arial"/>
                <a:cs typeface="Arial"/>
              </a:rPr>
              <a:t>I</a:t>
            </a:r>
            <a:r>
              <a:rPr dirty="0" sz="1250" spc="-150">
                <a:solidFill>
                  <a:srgbClr val="676E79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3D413D"/>
                </a:solidFill>
                <a:latin typeface="Arial"/>
                <a:cs typeface="Arial"/>
              </a:rPr>
              <a:t>v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51095" y="235931"/>
            <a:ext cx="80645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3D413D"/>
                </a:solidFill>
                <a:latin typeface="Arial"/>
                <a:cs typeface="Arial"/>
              </a:rPr>
              <a:t>C</a:t>
            </a:r>
            <a:r>
              <a:rPr dirty="0" sz="1250">
                <a:solidFill>
                  <a:srgbClr val="565B5E"/>
                </a:solidFill>
                <a:latin typeface="Arial"/>
                <a:cs typeface="Arial"/>
              </a:rPr>
              <a:t>h</a:t>
            </a:r>
            <a:r>
              <a:rPr dirty="0" sz="1250">
                <a:solidFill>
                  <a:srgbClr val="3D413D"/>
                </a:solidFill>
                <a:latin typeface="Arial"/>
                <a:cs typeface="Arial"/>
              </a:rPr>
              <a:t>atGPT</a:t>
            </a:r>
            <a:r>
              <a:rPr dirty="0" sz="1250" spc="16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3D413D"/>
                </a:solidFill>
                <a:latin typeface="Arial"/>
                <a:cs typeface="Arial"/>
              </a:rPr>
              <a:t>v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945531" y="235931"/>
            <a:ext cx="50800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>
                <a:solidFill>
                  <a:srgbClr val="3D413D"/>
                </a:solidFill>
                <a:latin typeface="Arial"/>
                <a:cs typeface="Arial"/>
              </a:rPr>
              <a:t>Safety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654266" y="235931"/>
            <a:ext cx="84455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3D413D"/>
                </a:solidFill>
                <a:latin typeface="Arial"/>
                <a:cs typeface="Arial"/>
              </a:rPr>
              <a:t>Company</a:t>
            </a:r>
            <a:r>
              <a:rPr dirty="0" sz="1250" spc="31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3D413D"/>
                </a:solidFill>
                <a:latin typeface="Arial"/>
                <a:cs typeface="Arial"/>
              </a:rPr>
              <a:t>v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5382431" y="416824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 h="0">
                <a:moveTo>
                  <a:pt x="0" y="0"/>
                </a:moveTo>
                <a:lnTo>
                  <a:pt x="13729" y="0"/>
                </a:lnTo>
              </a:path>
            </a:pathLst>
          </a:custGeom>
          <a:ln w="12722">
            <a:solidFill>
              <a:srgbClr val="3D413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6608952" y="416824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 h="0">
                <a:moveTo>
                  <a:pt x="0" y="0"/>
                </a:moveTo>
                <a:lnTo>
                  <a:pt x="13729" y="0"/>
                </a:lnTo>
              </a:path>
            </a:pathLst>
          </a:custGeom>
          <a:ln w="12722">
            <a:solidFill>
              <a:srgbClr val="7E85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3778357" y="213285"/>
            <a:ext cx="28962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1685" algn="l"/>
                <a:tab pos="1604010" algn="l"/>
              </a:tabLst>
            </a:pPr>
            <a:r>
              <a:rPr dirty="0" sz="1250" spc="-10">
                <a:solidFill>
                  <a:srgbClr val="3D413D"/>
                </a:solidFill>
                <a:latin typeface="Arial"/>
                <a:cs typeface="Arial"/>
              </a:rPr>
              <a:t>Search</a:t>
            </a:r>
            <a:r>
              <a:rPr dirty="0" sz="1250">
                <a:solidFill>
                  <a:srgbClr val="3D413D"/>
                </a:solidFill>
                <a:latin typeface="Arial"/>
                <a:cs typeface="Arial"/>
              </a:rPr>
              <a:t>	</a:t>
            </a:r>
            <a:r>
              <a:rPr dirty="0" sz="1250">
                <a:solidFill>
                  <a:srgbClr val="565B5E"/>
                </a:solidFill>
                <a:latin typeface="Arial"/>
                <a:cs typeface="Arial"/>
              </a:rPr>
              <a:t>L</a:t>
            </a:r>
            <a:r>
              <a:rPr dirty="0" sz="1250">
                <a:solidFill>
                  <a:srgbClr val="3D413D"/>
                </a:solidFill>
                <a:latin typeface="Arial"/>
                <a:cs typeface="Arial"/>
              </a:rPr>
              <a:t>og</a:t>
            </a:r>
            <a:r>
              <a:rPr dirty="0" sz="1250" spc="2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250" spc="90">
                <a:solidFill>
                  <a:srgbClr val="676E79"/>
                </a:solidFill>
                <a:latin typeface="Arial"/>
                <a:cs typeface="Arial"/>
              </a:rPr>
              <a:t>i</a:t>
            </a:r>
            <a:r>
              <a:rPr dirty="0" sz="1250" spc="90">
                <a:solidFill>
                  <a:srgbClr val="3D413D"/>
                </a:solidFill>
                <a:latin typeface="Arial"/>
                <a:cs typeface="Arial"/>
              </a:rPr>
              <a:t>n</a:t>
            </a:r>
            <a:r>
              <a:rPr dirty="0" sz="1250" spc="-1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750" spc="-25">
                <a:solidFill>
                  <a:srgbClr val="3D413D"/>
                </a:solidFill>
                <a:latin typeface="Arial"/>
                <a:cs typeface="Arial"/>
              </a:rPr>
              <a:t>)'I</a:t>
            </a:r>
            <a:r>
              <a:rPr dirty="0" sz="750">
                <a:solidFill>
                  <a:srgbClr val="3D413D"/>
                </a:solidFill>
                <a:latin typeface="Arial"/>
                <a:cs typeface="Arial"/>
              </a:rPr>
              <a:t>	</a:t>
            </a:r>
            <a:r>
              <a:rPr dirty="0" sz="1500">
                <a:solidFill>
                  <a:srgbClr val="3D413D"/>
                </a:solidFill>
                <a:latin typeface="Arial"/>
                <a:cs typeface="Arial"/>
              </a:rPr>
              <a:t>I</a:t>
            </a:r>
            <a:r>
              <a:rPr dirty="0" sz="1500" spc="24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u="heavy" sz="1250">
                <a:solidFill>
                  <a:srgbClr val="3D413D"/>
                </a:solidFill>
                <a:uFill>
                  <a:solidFill>
                    <a:srgbClr val="3D413D"/>
                  </a:solidFill>
                </a:uFill>
                <a:latin typeface="Arial"/>
                <a:cs typeface="Arial"/>
              </a:rPr>
              <a:t>Get</a:t>
            </a:r>
            <a:r>
              <a:rPr dirty="0" u="heavy" sz="1250" spc="-95">
                <a:solidFill>
                  <a:srgbClr val="3D413D"/>
                </a:solidFill>
                <a:uFill>
                  <a:solidFill>
                    <a:srgbClr val="3D413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250" spc="60">
                <a:solidFill>
                  <a:srgbClr val="3D413D"/>
                </a:solidFill>
                <a:uFill>
                  <a:solidFill>
                    <a:srgbClr val="3D413D"/>
                  </a:solidFill>
                </a:uFill>
                <a:latin typeface="Arial"/>
                <a:cs typeface="Arial"/>
              </a:rPr>
              <a:t>started</a:t>
            </a:r>
            <a:r>
              <a:rPr dirty="0" sz="1250" spc="8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u="heavy" sz="750">
                <a:solidFill>
                  <a:srgbClr val="3D413D"/>
                </a:solidFill>
                <a:uFill>
                  <a:solidFill>
                    <a:srgbClr val="3D413D"/>
                  </a:solidFill>
                </a:uFill>
                <a:latin typeface="Arial"/>
                <a:cs typeface="Arial"/>
              </a:rPr>
              <a:t>)'I</a:t>
            </a:r>
            <a:r>
              <a:rPr dirty="0" sz="750" spc="260">
                <a:solidFill>
                  <a:srgbClr val="3D413D"/>
                </a:solidFill>
                <a:latin typeface="Arial"/>
                <a:cs typeface="Arial"/>
              </a:rPr>
              <a:t>  </a:t>
            </a:r>
            <a:r>
              <a:rPr dirty="0" sz="1500" spc="-50">
                <a:solidFill>
                  <a:srgbClr val="7E858E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08552" y="1915568"/>
            <a:ext cx="6891020" cy="3386454"/>
          </a:xfrm>
          <a:prstGeom prst="rect">
            <a:avLst/>
          </a:prstGeom>
        </p:spPr>
        <p:txBody>
          <a:bodyPr wrap="square" lIns="0" tIns="480695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3785"/>
              </a:spcBef>
            </a:pPr>
            <a:r>
              <a:rPr dirty="0" sz="5400" spc="-305" b="1">
                <a:solidFill>
                  <a:srgbClr val="3D413D"/>
                </a:solidFill>
                <a:latin typeface="Arial"/>
                <a:cs typeface="Arial"/>
              </a:rPr>
              <a:t>Introducing</a:t>
            </a:r>
            <a:r>
              <a:rPr dirty="0" sz="5400" spc="35" b="1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5400" spc="-305" b="1">
                <a:solidFill>
                  <a:srgbClr val="3D413D"/>
                </a:solidFill>
                <a:latin typeface="Arial"/>
                <a:cs typeface="Arial"/>
              </a:rPr>
              <a:t>OpenAI</a:t>
            </a:r>
            <a:endParaRPr sz="5400">
              <a:latin typeface="Arial"/>
              <a:cs typeface="Arial"/>
            </a:endParaRPr>
          </a:p>
          <a:p>
            <a:pPr marL="12700" marR="5080" indent="-635">
              <a:lnSpc>
                <a:spcPct val="107900"/>
              </a:lnSpc>
              <a:spcBef>
                <a:spcPts val="1150"/>
              </a:spcBef>
            </a:pPr>
            <a:r>
              <a:rPr dirty="0" sz="1950" spc="-20">
                <a:solidFill>
                  <a:srgbClr val="3D413D"/>
                </a:solidFill>
                <a:latin typeface="Arial"/>
                <a:cs typeface="Arial"/>
              </a:rPr>
              <a:t>OpenA</a:t>
            </a:r>
            <a:r>
              <a:rPr dirty="0" sz="1950" spc="-20">
                <a:solidFill>
                  <a:srgbClr val="BCAA8E"/>
                </a:solidFill>
                <a:latin typeface="Arial"/>
                <a:cs typeface="Arial"/>
              </a:rPr>
              <a:t>:</a:t>
            </a:r>
            <a:r>
              <a:rPr dirty="0" sz="1950" spc="-20">
                <a:solidFill>
                  <a:srgbClr val="3D413D"/>
                </a:solidFill>
                <a:latin typeface="Arial"/>
                <a:cs typeface="Arial"/>
              </a:rPr>
              <a:t>I</a:t>
            </a:r>
            <a:r>
              <a:rPr dirty="0" sz="1950" spc="-25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55">
                <a:solidFill>
                  <a:srgbClr val="3D413D"/>
                </a:solidFill>
                <a:latin typeface="Arial"/>
                <a:cs typeface="Arial"/>
              </a:rPr>
              <a:t>is</a:t>
            </a:r>
            <a:r>
              <a:rPr dirty="0" sz="1950" spc="-23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85">
                <a:solidFill>
                  <a:srgbClr val="3D413D"/>
                </a:solidFill>
                <a:latin typeface="Arial"/>
                <a:cs typeface="Arial"/>
              </a:rPr>
              <a:t>a</a:t>
            </a:r>
            <a:r>
              <a:rPr dirty="0" sz="1950" spc="-17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90">
                <a:solidFill>
                  <a:srgbClr val="3D413D"/>
                </a:solidFill>
                <a:latin typeface="Arial"/>
                <a:cs typeface="Arial"/>
              </a:rPr>
              <a:t>non-</a:t>
            </a:r>
            <a:r>
              <a:rPr dirty="0" sz="1950" spc="65">
                <a:solidFill>
                  <a:srgbClr val="3D413D"/>
                </a:solidFill>
                <a:latin typeface="Arial"/>
                <a:cs typeface="Arial"/>
              </a:rPr>
              <a:t>profit</a:t>
            </a:r>
            <a:r>
              <a:rPr dirty="0" sz="1950" spc="-4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55">
                <a:solidFill>
                  <a:srgbClr val="3D413D"/>
                </a:solidFill>
                <a:latin typeface="Arial"/>
                <a:cs typeface="Arial"/>
              </a:rPr>
              <a:t>artificial</a:t>
            </a:r>
            <a:r>
              <a:rPr dirty="0" sz="1950" spc="-6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inteUigence</a:t>
            </a:r>
            <a:r>
              <a:rPr dirty="0" sz="1950" spc="1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3D413D"/>
                </a:solidFill>
                <a:latin typeface="Arial"/>
                <a:cs typeface="Arial"/>
              </a:rPr>
              <a:t>research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company.</a:t>
            </a:r>
            <a:r>
              <a:rPr dirty="0" sz="1950" spc="-5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3D413D"/>
                </a:solidFill>
                <a:latin typeface="Arial"/>
                <a:cs typeface="Arial"/>
              </a:rPr>
              <a:t>Our</a:t>
            </a:r>
            <a:r>
              <a:rPr dirty="0" sz="1950" spc="1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3D413D"/>
                </a:solidFill>
                <a:latin typeface="Arial"/>
                <a:cs typeface="Arial"/>
              </a:rPr>
              <a:t>goal</a:t>
            </a:r>
            <a:r>
              <a:rPr dirty="0" sz="1950" spc="-1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is</a:t>
            </a:r>
            <a:r>
              <a:rPr dirty="0" sz="1950" spc="-11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to</a:t>
            </a:r>
            <a:r>
              <a:rPr dirty="0" sz="1950" spc="9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advance</a:t>
            </a:r>
            <a:r>
              <a:rPr dirty="0" sz="1950" spc="6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75">
                <a:solidFill>
                  <a:srgbClr val="3D413D"/>
                </a:solidFill>
                <a:latin typeface="Arial"/>
                <a:cs typeface="Arial"/>
              </a:rPr>
              <a:t>digital</a:t>
            </a:r>
            <a:r>
              <a:rPr dirty="0" sz="1950" spc="-9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3D413D"/>
                </a:solidFill>
                <a:latin typeface="Arial"/>
                <a:cs typeface="Arial"/>
              </a:rPr>
              <a:t>intelligence</a:t>
            </a:r>
            <a:r>
              <a:rPr dirty="0" sz="1950" spc="7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65">
                <a:solidFill>
                  <a:srgbClr val="3D413D"/>
                </a:solidFill>
                <a:latin typeface="Arial"/>
                <a:cs typeface="Arial"/>
              </a:rPr>
              <a:t>in</a:t>
            </a:r>
            <a:r>
              <a:rPr dirty="0" sz="1950" spc="-10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60">
                <a:solidFill>
                  <a:srgbClr val="3D413D"/>
                </a:solidFill>
                <a:latin typeface="Arial"/>
                <a:cs typeface="Arial"/>
              </a:rPr>
              <a:t>the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way</a:t>
            </a:r>
            <a:r>
              <a:rPr dirty="0" sz="1950" spc="-9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100">
                <a:solidFill>
                  <a:srgbClr val="3D413D"/>
                </a:solidFill>
                <a:latin typeface="Arial"/>
                <a:cs typeface="Arial"/>
              </a:rPr>
              <a:t>that</a:t>
            </a:r>
            <a:r>
              <a:rPr dirty="0" sz="1950" spc="-8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55">
                <a:solidFill>
                  <a:srgbClr val="3D413D"/>
                </a:solidFill>
                <a:latin typeface="Arial"/>
                <a:cs typeface="Arial"/>
              </a:rPr>
              <a:t>is</a:t>
            </a:r>
            <a:r>
              <a:rPr dirty="0" sz="1950" spc="-114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90">
                <a:solidFill>
                  <a:srgbClr val="3D413D"/>
                </a:solidFill>
                <a:latin typeface="Arial"/>
                <a:cs typeface="Arial"/>
              </a:rPr>
              <a:t>most</a:t>
            </a:r>
            <a:r>
              <a:rPr dirty="0" sz="1950" spc="4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likely</a:t>
            </a:r>
            <a:r>
              <a:rPr dirty="0" sz="1950" spc="-10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to</a:t>
            </a:r>
            <a:r>
              <a:rPr dirty="0" sz="1950" spc="13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3D413D"/>
                </a:solidFill>
                <a:latin typeface="Arial"/>
                <a:cs typeface="Arial"/>
              </a:rPr>
              <a:t>benefit</a:t>
            </a:r>
            <a:r>
              <a:rPr dirty="0" sz="1950" spc="13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human</a:t>
            </a:r>
            <a:r>
              <a:rPr dirty="0" sz="1950">
                <a:latin typeface="Arial"/>
                <a:cs typeface="Arial"/>
              </a:rPr>
              <a:t>i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ity</a:t>
            </a:r>
            <a:r>
              <a:rPr dirty="0" sz="1950" spc="1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as</a:t>
            </a:r>
            <a:r>
              <a:rPr dirty="0" sz="1950" spc="-17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a</a:t>
            </a:r>
            <a:r>
              <a:rPr dirty="0" sz="1950" spc="-8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3D413D"/>
                </a:solidFill>
                <a:latin typeface="Arial"/>
                <a:cs typeface="Arial"/>
              </a:rPr>
              <a:t>who</a:t>
            </a:r>
            <a:r>
              <a:rPr dirty="0" sz="1950" spc="-10">
                <a:solidFill>
                  <a:srgbClr val="565B5E"/>
                </a:solidFill>
                <a:latin typeface="Arial"/>
                <a:cs typeface="Arial"/>
              </a:rPr>
              <a:t>l</a:t>
            </a:r>
            <a:r>
              <a:rPr dirty="0" sz="1950" spc="-10">
                <a:solidFill>
                  <a:srgbClr val="3D413D"/>
                </a:solidFill>
                <a:latin typeface="Arial"/>
                <a:cs typeface="Arial"/>
              </a:rPr>
              <a:t>e,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unconstrained</a:t>
            </a:r>
            <a:r>
              <a:rPr dirty="0" sz="1950" spc="30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3D413D"/>
                </a:solidFill>
                <a:latin typeface="Arial"/>
                <a:cs typeface="Arial"/>
              </a:rPr>
              <a:t>by</a:t>
            </a:r>
            <a:r>
              <a:rPr dirty="0" sz="1950" spc="8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3D413D"/>
                </a:solidFill>
                <a:latin typeface="Arial"/>
                <a:cs typeface="Arial"/>
              </a:rPr>
              <a:t>a</a:t>
            </a:r>
            <a:r>
              <a:rPr dirty="0" sz="1950" spc="-4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70">
                <a:solidFill>
                  <a:srgbClr val="3D413D"/>
                </a:solidFill>
                <a:latin typeface="Arial"/>
                <a:cs typeface="Arial"/>
              </a:rPr>
              <a:t>need</a:t>
            </a:r>
            <a:r>
              <a:rPr dirty="0" sz="1950" spc="-7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60">
                <a:solidFill>
                  <a:srgbClr val="3D413D"/>
                </a:solidFill>
                <a:latin typeface="Arial"/>
                <a:cs typeface="Arial"/>
              </a:rPr>
              <a:t>to</a:t>
            </a:r>
            <a:r>
              <a:rPr dirty="0" sz="1950" spc="204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generate</a:t>
            </a:r>
            <a:r>
              <a:rPr dirty="0" sz="1950" spc="7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financial</a:t>
            </a:r>
            <a:r>
              <a:rPr dirty="0" sz="1950" spc="11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65">
                <a:solidFill>
                  <a:srgbClr val="3D413D"/>
                </a:solidFill>
                <a:latin typeface="Arial"/>
                <a:cs typeface="Arial"/>
              </a:rPr>
              <a:t>return.</a:t>
            </a:r>
            <a:r>
              <a:rPr dirty="0" sz="1950" spc="-16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-20">
                <a:solidFill>
                  <a:srgbClr val="3D413D"/>
                </a:solidFill>
                <a:latin typeface="Arial"/>
                <a:cs typeface="Arial"/>
              </a:rPr>
              <a:t>Since </a:t>
            </a:r>
            <a:r>
              <a:rPr dirty="0" sz="1950" spc="55">
                <a:solidFill>
                  <a:srgbClr val="3D413D"/>
                </a:solidFill>
                <a:latin typeface="Arial"/>
                <a:cs typeface="Arial"/>
              </a:rPr>
              <a:t>our</a:t>
            </a:r>
            <a:r>
              <a:rPr dirty="0" sz="1950" spc="-1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research</a:t>
            </a:r>
            <a:r>
              <a:rPr dirty="0" sz="1950" spc="-3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is</a:t>
            </a:r>
            <a:r>
              <a:rPr dirty="0" sz="1950" spc="-2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55">
                <a:solidFill>
                  <a:srgbClr val="3D413D"/>
                </a:solidFill>
                <a:latin typeface="Arial"/>
                <a:cs typeface="Arial"/>
              </a:rPr>
              <a:t>free</a:t>
            </a:r>
            <a:r>
              <a:rPr dirty="0" sz="1950" spc="-6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114">
                <a:solidFill>
                  <a:srgbClr val="3D413D"/>
                </a:solidFill>
                <a:latin typeface="Arial"/>
                <a:cs typeface="Arial"/>
              </a:rPr>
              <a:t>from</a:t>
            </a:r>
            <a:r>
              <a:rPr dirty="0" sz="1950" spc="-12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financial</a:t>
            </a:r>
            <a:r>
              <a:rPr dirty="0" sz="1950" spc="6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obligations.,</a:t>
            </a:r>
            <a:r>
              <a:rPr dirty="0" sz="1950" spc="11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we</a:t>
            </a:r>
            <a:r>
              <a:rPr dirty="0" sz="1950" spc="-3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3D413D"/>
                </a:solidFill>
                <a:latin typeface="Arial"/>
                <a:cs typeface="Arial"/>
              </a:rPr>
              <a:t>can</a:t>
            </a:r>
            <a:r>
              <a:rPr dirty="0" sz="1950" spc="-3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85">
                <a:solidFill>
                  <a:srgbClr val="3D413D"/>
                </a:solidFill>
                <a:latin typeface="Arial"/>
                <a:cs typeface="Arial"/>
              </a:rPr>
              <a:t>bette</a:t>
            </a:r>
            <a:r>
              <a:rPr dirty="0" sz="1950" spc="85">
                <a:solidFill>
                  <a:srgbClr val="565B5E"/>
                </a:solidFill>
                <a:latin typeface="Arial"/>
                <a:cs typeface="Arial"/>
              </a:rPr>
              <a:t>r </a:t>
            </a:r>
            <a:r>
              <a:rPr dirty="0" sz="1950" spc="70">
                <a:solidFill>
                  <a:srgbClr val="3D413D"/>
                </a:solidFill>
                <a:latin typeface="Arial"/>
                <a:cs typeface="Arial"/>
              </a:rPr>
              <a:t>focus</a:t>
            </a:r>
            <a:r>
              <a:rPr dirty="0" sz="1950" spc="-14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95">
                <a:solidFill>
                  <a:srgbClr val="3D413D"/>
                </a:solidFill>
                <a:latin typeface="Arial"/>
                <a:cs typeface="Arial"/>
              </a:rPr>
              <a:t>on</a:t>
            </a:r>
            <a:r>
              <a:rPr dirty="0" sz="1950" spc="-15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95">
                <a:solidFill>
                  <a:srgbClr val="3D413D"/>
                </a:solidFill>
                <a:latin typeface="Arial"/>
                <a:cs typeface="Arial"/>
              </a:rPr>
              <a:t>a</a:t>
            </a:r>
            <a:r>
              <a:rPr dirty="0" sz="1950" spc="-200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3D413D"/>
                </a:solidFill>
                <a:latin typeface="Arial"/>
                <a:cs typeface="Arial"/>
              </a:rPr>
              <a:t>positive</a:t>
            </a:r>
            <a:r>
              <a:rPr dirty="0" sz="1950" spc="-10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65">
                <a:solidFill>
                  <a:srgbClr val="3D413D"/>
                </a:solidFill>
                <a:latin typeface="Arial"/>
                <a:cs typeface="Arial"/>
              </a:rPr>
              <a:t>human</a:t>
            </a:r>
            <a:r>
              <a:rPr dirty="0" sz="1950" spc="-65">
                <a:solidFill>
                  <a:srgbClr val="3D413D"/>
                </a:solidFill>
                <a:latin typeface="Arial"/>
                <a:cs typeface="Arial"/>
              </a:rPr>
              <a:t> </a:t>
            </a:r>
            <a:r>
              <a:rPr dirty="0" sz="1950" spc="65">
                <a:solidFill>
                  <a:srgbClr val="3D413D"/>
                </a:solidFill>
                <a:latin typeface="Arial"/>
                <a:cs typeface="Arial"/>
              </a:rPr>
              <a:t>impact.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215793" y="9964632"/>
            <a:ext cx="143319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30">
                <a:solidFill>
                  <a:srgbClr val="97A1A1"/>
                </a:solidFill>
                <a:latin typeface="Arial"/>
                <a:cs typeface="Arial"/>
              </a:rPr>
              <a:t>ll!</a:t>
            </a:r>
            <a:r>
              <a:rPr dirty="0" sz="850" spc="30">
                <a:solidFill>
                  <a:srgbClr val="676E79"/>
                </a:solidFill>
                <a:latin typeface="Arial"/>
                <a:cs typeface="Arial"/>
              </a:rPr>
              <a:t>u</a:t>
            </a:r>
            <a:r>
              <a:rPr dirty="0" sz="850" spc="30">
                <a:solidFill>
                  <a:srgbClr val="565B5E"/>
                </a:solidFill>
                <a:latin typeface="Arial"/>
                <a:cs typeface="Arial"/>
              </a:rPr>
              <a:t>s</a:t>
            </a:r>
            <a:r>
              <a:rPr dirty="0" sz="850" spc="30">
                <a:solidFill>
                  <a:srgbClr val="676E79"/>
                </a:solidFill>
                <a:latin typeface="Arial"/>
                <a:cs typeface="Arial"/>
              </a:rPr>
              <a:t>tr</a:t>
            </a:r>
            <a:r>
              <a:rPr dirty="0" sz="850" spc="30">
                <a:solidFill>
                  <a:srgbClr val="565B5E"/>
                </a:solidFill>
                <a:latin typeface="Arial"/>
                <a:cs typeface="Arial"/>
              </a:rPr>
              <a:t>at</a:t>
            </a:r>
            <a:r>
              <a:rPr dirty="0" sz="850" spc="30">
                <a:solidFill>
                  <a:srgbClr val="97A1A1"/>
                </a:solidFill>
                <a:latin typeface="Arial"/>
                <a:cs typeface="Arial"/>
              </a:rPr>
              <a:t>i</a:t>
            </a:r>
            <a:r>
              <a:rPr dirty="0" sz="850" spc="30">
                <a:solidFill>
                  <a:srgbClr val="676E79"/>
                </a:solidFill>
                <a:latin typeface="Arial"/>
                <a:cs typeface="Arial"/>
              </a:rPr>
              <a:t>on:</a:t>
            </a:r>
            <a:r>
              <a:rPr dirty="0" sz="850" spc="30">
                <a:solidFill>
                  <a:srgbClr val="7E858E"/>
                </a:solidFill>
                <a:latin typeface="Arial"/>
                <a:cs typeface="Arial"/>
              </a:rPr>
              <a:t>Jus</a:t>
            </a:r>
            <a:r>
              <a:rPr dirty="0" sz="850" spc="30">
                <a:solidFill>
                  <a:srgbClr val="565B5E"/>
                </a:solidFill>
                <a:latin typeface="Arial"/>
                <a:cs typeface="Arial"/>
              </a:rPr>
              <a:t>t</a:t>
            </a:r>
            <a:r>
              <a:rPr dirty="0" sz="850" spc="30">
                <a:solidFill>
                  <a:srgbClr val="676E79"/>
                </a:solidFill>
                <a:latin typeface="Arial"/>
                <a:cs typeface="Arial"/>
              </a:rPr>
              <a:t>in</a:t>
            </a:r>
            <a:r>
              <a:rPr dirty="0" sz="850" spc="-100">
                <a:solidFill>
                  <a:srgbClr val="676E79"/>
                </a:solidFill>
                <a:latin typeface="Arial"/>
                <a:cs typeface="Arial"/>
              </a:rPr>
              <a:t> </a:t>
            </a:r>
            <a:r>
              <a:rPr dirty="0" sz="850" spc="20">
                <a:solidFill>
                  <a:srgbClr val="676E79"/>
                </a:solidFill>
                <a:latin typeface="Arial"/>
                <a:cs typeface="Arial"/>
              </a:rPr>
              <a:t>Jay</a:t>
            </a:r>
            <a:r>
              <a:rPr dirty="0" sz="850" spc="-65">
                <a:solidFill>
                  <a:srgbClr val="676E79"/>
                </a:solidFill>
                <a:latin typeface="Arial"/>
                <a:cs typeface="Arial"/>
              </a:rPr>
              <a:t> </a:t>
            </a:r>
            <a:r>
              <a:rPr dirty="0" sz="850" spc="-20" b="1">
                <a:solidFill>
                  <a:srgbClr val="7E858E"/>
                </a:solidFill>
                <a:latin typeface="Arial"/>
                <a:cs typeface="Arial"/>
              </a:rPr>
              <a:t>Wang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437" y="3229768"/>
              <a:ext cx="5245099" cy="52451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pc="-260"/>
              <a:t>Groundbreaking</a:t>
            </a:r>
            <a:r>
              <a:rPr dirty="0" spc="-229"/>
              <a:t> </a:t>
            </a:r>
            <a:r>
              <a:rPr dirty="0" spc="-305"/>
              <a:t>research</a:t>
            </a:r>
            <a:r>
              <a:rPr dirty="0" spc="-215"/>
              <a:t> </a:t>
            </a:r>
            <a:r>
              <a:rPr dirty="0" spc="-270"/>
              <a:t>and</a:t>
            </a:r>
            <a:r>
              <a:rPr dirty="0" spc="-220"/>
              <a:t> </a:t>
            </a:r>
            <a:r>
              <a:rPr dirty="0" spc="-265"/>
              <a:t>development</a:t>
            </a:r>
          </a:p>
          <a:p>
            <a:pPr marL="801370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pc="-20">
                <a:latin typeface="Arial"/>
                <a:cs typeface="Arial"/>
              </a:rPr>
              <a:t>LLMs</a:t>
            </a:r>
            <a:r>
              <a:rPr dirty="0" spc="-11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serving</a:t>
            </a:r>
            <a:r>
              <a:rPr dirty="0" spc="-114">
                <a:latin typeface="Arial"/>
                <a:cs typeface="Arial"/>
              </a:rPr>
              <a:t> </a:t>
            </a:r>
            <a:r>
              <a:rPr dirty="0" spc="-105">
                <a:latin typeface="Arial"/>
                <a:cs typeface="Arial"/>
              </a:rPr>
              <a:t>as</a:t>
            </a:r>
            <a:r>
              <a:rPr dirty="0" spc="-11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dirty="0" spc="-110">
                <a:latin typeface="Arial"/>
                <a:cs typeface="Arial"/>
              </a:rPr>
              <a:t> </a:t>
            </a:r>
            <a:r>
              <a:rPr dirty="0" spc="70">
                <a:latin typeface="Arial"/>
                <a:cs typeface="Arial"/>
              </a:rPr>
              <a:t>significant</a:t>
            </a:r>
            <a:r>
              <a:rPr dirty="0" spc="-105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milestone</a:t>
            </a: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dirty="0" spc="-265"/>
              <a:t>Models</a:t>
            </a:r>
            <a:r>
              <a:rPr dirty="0" spc="-240"/>
              <a:t> </a:t>
            </a:r>
            <a:r>
              <a:rPr dirty="0" spc="-340"/>
              <a:t>like</a:t>
            </a:r>
            <a:r>
              <a:rPr dirty="0" spc="-235"/>
              <a:t> </a:t>
            </a:r>
            <a:r>
              <a:rPr dirty="0" spc="-225"/>
              <a:t>the</a:t>
            </a:r>
            <a:r>
              <a:rPr dirty="0" spc="-235"/>
              <a:t> </a:t>
            </a:r>
            <a:r>
              <a:rPr dirty="0" spc="-305"/>
              <a:t>GPT</a:t>
            </a:r>
            <a:r>
              <a:rPr dirty="0" spc="-240"/>
              <a:t> </a:t>
            </a:r>
            <a:r>
              <a:rPr dirty="0" spc="-335"/>
              <a:t>series</a:t>
            </a:r>
          </a:p>
          <a:p>
            <a:pPr algn="just" marL="802005" marR="246379" indent="-433070">
              <a:lnSpc>
                <a:spcPct val="100000"/>
              </a:lnSpc>
              <a:spcBef>
                <a:spcPts val="940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>
                <a:latin typeface="Arial"/>
                <a:cs typeface="Arial"/>
              </a:rPr>
              <a:t>Have</a:t>
            </a:r>
            <a:r>
              <a:rPr dirty="0" spc="-135">
                <a:latin typeface="Arial"/>
                <a:cs typeface="Arial"/>
              </a:rPr>
              <a:t> </a:t>
            </a:r>
            <a:r>
              <a:rPr dirty="0" spc="75">
                <a:latin typeface="Arial"/>
                <a:cs typeface="Arial"/>
              </a:rPr>
              <a:t>propelled</a:t>
            </a:r>
            <a:r>
              <a:rPr dirty="0" spc="-12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LLMs</a:t>
            </a:r>
            <a:r>
              <a:rPr dirty="0" spc="-130">
                <a:latin typeface="Arial"/>
                <a:cs typeface="Arial"/>
              </a:rPr>
              <a:t> </a:t>
            </a:r>
            <a:r>
              <a:rPr dirty="0" spc="140">
                <a:latin typeface="Arial"/>
                <a:cs typeface="Arial"/>
              </a:rPr>
              <a:t>to</a:t>
            </a:r>
            <a:r>
              <a:rPr dirty="0" spc="-120">
                <a:latin typeface="Arial"/>
                <a:cs typeface="Arial"/>
              </a:rPr>
              <a:t> </a:t>
            </a:r>
            <a:r>
              <a:rPr dirty="0" spc="135">
                <a:latin typeface="Arial"/>
                <a:cs typeface="Arial"/>
              </a:rPr>
              <a:t>the</a:t>
            </a:r>
            <a:r>
              <a:rPr dirty="0" spc="-135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forefront</a:t>
            </a:r>
            <a:r>
              <a:rPr dirty="0" spc="-120">
                <a:latin typeface="Arial"/>
                <a:cs typeface="Arial"/>
              </a:rPr>
              <a:t> </a:t>
            </a:r>
            <a:r>
              <a:rPr dirty="0" spc="70">
                <a:latin typeface="Arial"/>
                <a:cs typeface="Arial"/>
              </a:rPr>
              <a:t>of</a:t>
            </a:r>
            <a:r>
              <a:rPr dirty="0" spc="-135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AI </a:t>
            </a:r>
            <a:r>
              <a:rPr dirty="0" spc="50">
                <a:latin typeface="Arial"/>
                <a:cs typeface="Arial"/>
              </a:rPr>
              <a:t>innovation</a:t>
            </a:r>
          </a:p>
          <a:p>
            <a:pPr algn="just" marL="802005" marR="5080" indent="-433070">
              <a:lnSpc>
                <a:spcPct val="99100"/>
              </a:lnSpc>
              <a:spcBef>
                <a:spcPts val="969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pc="-20">
                <a:latin typeface="Arial"/>
                <a:cs typeface="Arial"/>
              </a:rPr>
              <a:t>Show</a:t>
            </a:r>
            <a:r>
              <a:rPr dirty="0" spc="-14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OpenAI's</a:t>
            </a:r>
            <a:r>
              <a:rPr dirty="0" spc="-145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commitment</a:t>
            </a:r>
            <a:r>
              <a:rPr dirty="0" spc="-135">
                <a:latin typeface="Arial"/>
                <a:cs typeface="Arial"/>
              </a:rPr>
              <a:t> </a:t>
            </a:r>
            <a:r>
              <a:rPr dirty="0" spc="140">
                <a:latin typeface="Arial"/>
                <a:cs typeface="Arial"/>
              </a:rPr>
              <a:t>to</a:t>
            </a:r>
            <a:r>
              <a:rPr dirty="0" spc="-145">
                <a:latin typeface="Arial"/>
                <a:cs typeface="Arial"/>
              </a:rPr>
              <a:t> </a:t>
            </a:r>
            <a:r>
              <a:rPr dirty="0" spc="60">
                <a:latin typeface="Arial"/>
                <a:cs typeface="Arial"/>
              </a:rPr>
              <a:t>pushing</a:t>
            </a:r>
            <a:r>
              <a:rPr dirty="0" spc="-140">
                <a:latin typeface="Arial"/>
                <a:cs typeface="Arial"/>
              </a:rPr>
              <a:t> </a:t>
            </a:r>
            <a:r>
              <a:rPr dirty="0" spc="110">
                <a:latin typeface="Arial"/>
                <a:cs typeface="Arial"/>
              </a:rPr>
              <a:t>the </a:t>
            </a:r>
            <a:r>
              <a:rPr dirty="0">
                <a:latin typeface="Arial"/>
                <a:cs typeface="Arial"/>
              </a:rPr>
              <a:t>boundaries</a:t>
            </a:r>
            <a:r>
              <a:rPr dirty="0" spc="70">
                <a:latin typeface="Arial"/>
                <a:cs typeface="Arial"/>
              </a:rPr>
              <a:t> of </a:t>
            </a:r>
            <a:r>
              <a:rPr dirty="0" spc="60">
                <a:latin typeface="Arial"/>
                <a:cs typeface="Arial"/>
              </a:rPr>
              <a:t>natural</a:t>
            </a:r>
            <a:r>
              <a:rPr dirty="0" spc="6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language</a:t>
            </a:r>
            <a:r>
              <a:rPr dirty="0" spc="70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processing </a:t>
            </a:r>
            <a:r>
              <a:rPr dirty="0" spc="55">
                <a:latin typeface="Arial"/>
                <a:cs typeface="Arial"/>
              </a:rPr>
              <a:t>and</a:t>
            </a:r>
            <a:r>
              <a:rPr dirty="0" spc="-110">
                <a:latin typeface="Arial"/>
                <a:cs typeface="Arial"/>
              </a:rPr>
              <a:t> </a:t>
            </a:r>
            <a:r>
              <a:rPr dirty="0" spc="60">
                <a:latin typeface="Arial"/>
                <a:cs typeface="Arial"/>
              </a:rPr>
              <a:t>understanding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0"/>
              <a:t>Pioneering</a:t>
            </a:r>
            <a:r>
              <a:rPr dirty="0" spc="-310"/>
              <a:t> </a:t>
            </a:r>
            <a:r>
              <a:rPr dirty="0" spc="-409"/>
              <a:t>Research</a:t>
            </a:r>
            <a:r>
              <a:rPr dirty="0" spc="-315"/>
              <a:t> </a:t>
            </a:r>
            <a:r>
              <a:rPr dirty="0" spc="-325"/>
              <a:t>and</a:t>
            </a:r>
            <a:r>
              <a:rPr dirty="0" spc="-305"/>
              <a:t> </a:t>
            </a:r>
            <a:r>
              <a:rPr dirty="0" spc="-325"/>
              <a:t>Development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437" y="3229768"/>
              <a:ext cx="5245099" cy="52451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361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pc="-280"/>
              <a:t>Actively</a:t>
            </a:r>
            <a:r>
              <a:rPr dirty="0" spc="-235"/>
              <a:t> </a:t>
            </a:r>
            <a:r>
              <a:rPr dirty="0" spc="-254"/>
              <a:t>engaged</a:t>
            </a:r>
            <a:r>
              <a:rPr dirty="0" spc="-235"/>
              <a:t> </a:t>
            </a:r>
            <a:r>
              <a:rPr dirty="0" spc="-295"/>
              <a:t>with</a:t>
            </a:r>
            <a:r>
              <a:rPr dirty="0" spc="-229"/>
              <a:t> </a:t>
            </a:r>
            <a:r>
              <a:rPr dirty="0" spc="-290"/>
              <a:t>concerns</a:t>
            </a:r>
          </a:p>
          <a:p>
            <a:pPr marL="802005" marR="5080" indent="-433070">
              <a:lnSpc>
                <a:spcPct val="100000"/>
              </a:lnSpc>
              <a:spcBef>
                <a:spcPts val="840"/>
              </a:spcBef>
            </a:pPr>
            <a:r>
              <a:rPr dirty="0">
                <a:latin typeface="Lucida Sans Unicode"/>
                <a:cs typeface="Lucida Sans Unicode"/>
              </a:rPr>
              <a:t>-</a:t>
            </a:r>
            <a:r>
              <a:rPr dirty="0" spc="445">
                <a:latin typeface="Lucida Sans Unicode"/>
                <a:cs typeface="Lucida Sans Unicode"/>
              </a:rPr>
              <a:t> </a:t>
            </a:r>
            <a:r>
              <a:rPr dirty="0">
                <a:latin typeface="Arial"/>
                <a:cs typeface="Arial"/>
              </a:rPr>
              <a:t>Related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140">
                <a:latin typeface="Arial"/>
                <a:cs typeface="Arial"/>
              </a:rPr>
              <a:t>to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-55">
                <a:latin typeface="Arial"/>
                <a:cs typeface="Arial"/>
              </a:rPr>
              <a:t>bias,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misinformation,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60">
                <a:latin typeface="Arial"/>
                <a:cs typeface="Arial"/>
              </a:rPr>
              <a:t>and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75">
                <a:latin typeface="Arial"/>
                <a:cs typeface="Arial"/>
              </a:rPr>
              <a:t>ethical </a:t>
            </a:r>
            <a:r>
              <a:rPr dirty="0" spc="-20">
                <a:latin typeface="Arial"/>
                <a:cs typeface="Arial"/>
              </a:rPr>
              <a:t>usage</a:t>
            </a:r>
          </a:p>
          <a:p>
            <a:pPr marL="9525" marR="863600" indent="3175">
              <a:lnSpc>
                <a:spcPct val="100600"/>
              </a:lnSpc>
              <a:spcBef>
                <a:spcPts val="2710"/>
              </a:spcBef>
            </a:pPr>
            <a:r>
              <a:rPr dirty="0" spc="-395"/>
              <a:t>Seeks</a:t>
            </a:r>
            <a:r>
              <a:rPr dirty="0" spc="-235"/>
              <a:t> </a:t>
            </a:r>
            <a:r>
              <a:rPr dirty="0" spc="-225"/>
              <a:t>to</a:t>
            </a:r>
            <a:r>
              <a:rPr dirty="0" spc="-240"/>
              <a:t> </a:t>
            </a:r>
            <a:r>
              <a:rPr dirty="0" spc="-295"/>
              <a:t>set</a:t>
            </a:r>
            <a:r>
              <a:rPr dirty="0" spc="-235"/>
              <a:t> </a:t>
            </a:r>
            <a:r>
              <a:rPr dirty="0" spc="-305"/>
              <a:t>standards</a:t>
            </a:r>
            <a:r>
              <a:rPr dirty="0" spc="-235"/>
              <a:t> </a:t>
            </a:r>
            <a:r>
              <a:rPr dirty="0" spc="-210"/>
              <a:t>for</a:t>
            </a:r>
            <a:r>
              <a:rPr dirty="0" spc="-235"/>
              <a:t> </a:t>
            </a:r>
            <a:r>
              <a:rPr dirty="0" spc="-275"/>
              <a:t>responsible</a:t>
            </a:r>
            <a:r>
              <a:rPr dirty="0" spc="-235"/>
              <a:t> </a:t>
            </a:r>
            <a:r>
              <a:rPr dirty="0" spc="-409"/>
              <a:t>AI </a:t>
            </a:r>
            <a:r>
              <a:rPr dirty="0" spc="-265"/>
              <a:t>deployment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0"/>
              <a:t>Responsible</a:t>
            </a:r>
            <a:r>
              <a:rPr dirty="0" spc="-325"/>
              <a:t> </a:t>
            </a:r>
            <a:r>
              <a:rPr dirty="0" spc="-450"/>
              <a:t>AI</a:t>
            </a:r>
            <a:r>
              <a:rPr dirty="0" spc="-305"/>
              <a:t> </a:t>
            </a:r>
            <a:r>
              <a:rPr dirty="0" spc="-350"/>
              <a:t>Leadership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sp>
          <p:nvSpPr>
            <p:cNvPr id="3" name="object 3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437" y="3229768"/>
              <a:ext cx="5245099" cy="52451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7682865" y="3670300"/>
            <a:ext cx="8970010" cy="432943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1263015" indent="3175">
              <a:lnSpc>
                <a:spcPts val="4010"/>
              </a:lnSpc>
              <a:spcBef>
                <a:spcPts val="290"/>
              </a:spcBef>
            </a:pP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GPT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series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FF1675"/>
                </a:solidFill>
                <a:latin typeface="Arial Black"/>
                <a:cs typeface="Arial Black"/>
              </a:rPr>
              <a:t>has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demonstrated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30">
                <a:solidFill>
                  <a:srgbClr val="FF1675"/>
                </a:solidFill>
                <a:latin typeface="Arial Black"/>
                <a:cs typeface="Arial Black"/>
              </a:rPr>
              <a:t>the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potential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1675"/>
                </a:solidFill>
                <a:latin typeface="Arial Black"/>
                <a:cs typeface="Arial Black"/>
              </a:rPr>
              <a:t>LLMs</a:t>
            </a:r>
            <a:endParaRPr sz="3400">
              <a:latin typeface="Arial Black"/>
              <a:cs typeface="Arial Black"/>
            </a:endParaRPr>
          </a:p>
          <a:p>
            <a:pPr marL="805180" marR="182245" indent="-433070">
              <a:lnSpc>
                <a:spcPct val="100600"/>
              </a:lnSpc>
              <a:spcBef>
                <a:spcPts val="765"/>
              </a:spcBef>
              <a:buFont typeface="Lucida Sans Unicode"/>
              <a:buChar char="-"/>
              <a:tabLst>
                <a:tab pos="805180" algn="l"/>
              </a:tabLst>
            </a:pPr>
            <a:r>
              <a:rPr dirty="0" sz="3400" spc="110">
                <a:solidFill>
                  <a:srgbClr val="FF1675"/>
                </a:solidFill>
                <a:latin typeface="Arial"/>
                <a:cs typeface="Arial"/>
              </a:rPr>
              <a:t>Content</a:t>
            </a:r>
            <a:r>
              <a:rPr dirty="0" sz="3400" spc="-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generation,</a:t>
            </a:r>
            <a:r>
              <a:rPr dirty="0" sz="3400" spc="-4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25">
                <a:solidFill>
                  <a:srgbClr val="FF1675"/>
                </a:solidFill>
                <a:latin typeface="Arial"/>
                <a:cs typeface="Arial"/>
              </a:rPr>
              <a:t>chat-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bots,</a:t>
            </a:r>
            <a:r>
              <a:rPr dirty="0" sz="3400" spc="-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code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assistance</a:t>
            </a:r>
            <a:endParaRPr sz="34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710"/>
              </a:spcBef>
            </a:pPr>
            <a:r>
              <a:rPr dirty="0" sz="3400" spc="-335">
                <a:solidFill>
                  <a:srgbClr val="FF1675"/>
                </a:solidFill>
                <a:latin typeface="Arial Black"/>
                <a:cs typeface="Arial Black"/>
              </a:rPr>
              <a:t>Have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30">
                <a:solidFill>
                  <a:srgbClr val="FF1675"/>
                </a:solidFill>
                <a:latin typeface="Arial Black"/>
                <a:cs typeface="Arial Black"/>
              </a:rPr>
              <a:t>influenced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Research</a:t>
            </a:r>
            <a:r>
              <a:rPr dirty="0" sz="3400" spc="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directions,</a:t>
            </a:r>
            <a:r>
              <a:rPr dirty="0" sz="3400" spc="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0">
                <a:solidFill>
                  <a:srgbClr val="FF1675"/>
                </a:solidFill>
                <a:latin typeface="Arial"/>
                <a:cs typeface="Arial"/>
              </a:rPr>
              <a:t>industry</a:t>
            </a:r>
            <a:r>
              <a:rPr dirty="0" sz="3400" spc="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applications</a:t>
            </a:r>
            <a:endParaRPr sz="3400">
              <a:latin typeface="Arial"/>
              <a:cs typeface="Arial"/>
            </a:endParaRPr>
          </a:p>
          <a:p>
            <a:pPr marL="804545" indent="-432434">
              <a:lnSpc>
                <a:spcPct val="100000"/>
              </a:lnSpc>
              <a:spcBef>
                <a:spcPts val="84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5">
                <a:solidFill>
                  <a:srgbClr val="FF1675"/>
                </a:solidFill>
                <a:latin typeface="Arial"/>
                <a:cs typeface="Arial"/>
              </a:rPr>
              <a:t>public's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5">
                <a:solidFill>
                  <a:srgbClr val="FF1675"/>
                </a:solidFill>
                <a:latin typeface="Arial"/>
                <a:cs typeface="Arial"/>
              </a:rPr>
              <a:t>perception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of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AI</a:t>
            </a:r>
            <a:r>
              <a:rPr dirty="0" sz="3400" spc="-1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0">
                <a:solidFill>
                  <a:srgbClr val="FF1675"/>
                </a:solidFill>
                <a:latin typeface="Arial"/>
                <a:cs typeface="Arial"/>
              </a:rPr>
              <a:t>capabilities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Impact</a:t>
            </a:r>
            <a:r>
              <a:rPr dirty="0" spc="-315"/>
              <a:t> </a:t>
            </a:r>
            <a:r>
              <a:rPr dirty="0" spc="-260"/>
              <a:t>on</a:t>
            </a:r>
            <a:r>
              <a:rPr dirty="0" spc="-315"/>
              <a:t> </a:t>
            </a:r>
            <a:r>
              <a:rPr dirty="0" spc="-250"/>
              <a:t>the</a:t>
            </a:r>
            <a:r>
              <a:rPr dirty="0" spc="-325"/>
              <a:t> </a:t>
            </a:r>
            <a:r>
              <a:rPr dirty="0" spc="-300"/>
              <a:t>Field</a:t>
            </a:r>
            <a:r>
              <a:rPr dirty="0" spc="-305"/>
              <a:t> </a:t>
            </a:r>
            <a:r>
              <a:rPr dirty="0" spc="-160"/>
              <a:t>of</a:t>
            </a:r>
            <a:r>
              <a:rPr dirty="0" spc="-310"/>
              <a:t> </a:t>
            </a:r>
            <a:r>
              <a:rPr dirty="0" spc="-415"/>
              <a:t>LLMs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944802" y="4848859"/>
            <a:ext cx="3371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80">
                <a:solidFill>
                  <a:srgbClr val="FF1675"/>
                </a:solidFill>
                <a:latin typeface="Arial Black"/>
                <a:cs typeface="Arial Black"/>
              </a:rPr>
              <a:t>ChatGPT</a:t>
            </a:r>
            <a:r>
              <a:rPr dirty="0" sz="3600" spc="-25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360">
                <a:solidFill>
                  <a:srgbClr val="FF1675"/>
                </a:solidFill>
                <a:latin typeface="Arial Black"/>
                <a:cs typeface="Arial Black"/>
              </a:rPr>
              <a:t>Demo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3823" y="2975864"/>
            <a:ext cx="162623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400">
                <a:solidFill>
                  <a:srgbClr val="FFFFFF"/>
                </a:solidFill>
                <a:latin typeface="Arial Black"/>
                <a:cs typeface="Arial Black"/>
              </a:rPr>
              <a:t>Demo</a:t>
            </a:r>
            <a:endParaRPr sz="4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6064" y="3817620"/>
            <a:ext cx="752729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484">
                <a:solidFill>
                  <a:srgbClr val="FFFFFF"/>
                </a:solidFill>
              </a:rPr>
              <a:t>Life</a:t>
            </a:r>
            <a:r>
              <a:rPr dirty="0" sz="8000" spc="-530">
                <a:solidFill>
                  <a:srgbClr val="FFFFFF"/>
                </a:solidFill>
              </a:rPr>
              <a:t> </a:t>
            </a:r>
            <a:r>
              <a:rPr dirty="0" sz="8000" spc="-580">
                <a:solidFill>
                  <a:srgbClr val="FFFFFF"/>
                </a:solidFill>
              </a:rPr>
              <a:t>with</a:t>
            </a:r>
            <a:r>
              <a:rPr dirty="0" sz="8000" spc="-530">
                <a:solidFill>
                  <a:srgbClr val="FFFFFF"/>
                </a:solidFill>
              </a:rPr>
              <a:t> </a:t>
            </a:r>
            <a:r>
              <a:rPr dirty="0" sz="8000" spc="-550">
                <a:solidFill>
                  <a:srgbClr val="FFFFFF"/>
                </a:solidFill>
              </a:rPr>
              <a:t>LLMs!</a:t>
            </a:r>
            <a:endParaRPr sz="8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2609" y="1154225"/>
            <a:ext cx="535458" cy="54961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2157" y="8569452"/>
            <a:ext cx="9299594" cy="14656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75522" y="232623"/>
            <a:ext cx="1397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latin typeface="Arial"/>
                <a:cs typeface="Arial"/>
              </a:rPr>
              <a:t>[]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352320" y="263666"/>
            <a:ext cx="154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666770"/>
                </a:solidFill>
                <a:latin typeface="Arial"/>
                <a:cs typeface="Arial"/>
              </a:rPr>
              <a:t>Default</a:t>
            </a:r>
            <a:r>
              <a:rPr dirty="0" sz="1500" spc="18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666770"/>
                </a:solidFill>
                <a:latin typeface="Arial"/>
                <a:cs typeface="Arial"/>
              </a:rPr>
              <a:t>(GP</a:t>
            </a:r>
            <a:r>
              <a:rPr dirty="0" sz="1500" spc="-25">
                <a:solidFill>
                  <a:srgbClr val="85858A"/>
                </a:solidFill>
                <a:latin typeface="Arial"/>
                <a:cs typeface="Arial"/>
              </a:rPr>
              <a:t>T-</a:t>
            </a:r>
            <a:r>
              <a:rPr dirty="0" sz="1500" spc="-20">
                <a:solidFill>
                  <a:srgbClr val="666770"/>
                </a:solidFill>
                <a:latin typeface="Arial"/>
                <a:cs typeface="Arial"/>
              </a:rPr>
              <a:t>3</a:t>
            </a:r>
            <a:r>
              <a:rPr dirty="0" sz="1500" spc="-20">
                <a:solidFill>
                  <a:srgbClr val="85858A"/>
                </a:solidFill>
                <a:latin typeface="Arial"/>
                <a:cs typeface="Arial"/>
              </a:rPr>
              <a:t>.</a:t>
            </a:r>
            <a:r>
              <a:rPr dirty="0" sz="1500" spc="-20">
                <a:solidFill>
                  <a:srgbClr val="666770"/>
                </a:solidFill>
                <a:latin typeface="Arial"/>
                <a:cs typeface="Arial"/>
              </a:rPr>
              <a:t>5)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673180" y="195728"/>
            <a:ext cx="227965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495">
                <a:solidFill>
                  <a:srgbClr val="666770"/>
                </a:solidFill>
                <a:latin typeface="Arial"/>
                <a:cs typeface="Arial"/>
              </a:rPr>
              <a:t>L!J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55210" y="1193687"/>
            <a:ext cx="549084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4B4D57"/>
                </a:solidFill>
                <a:latin typeface="Arial"/>
                <a:cs typeface="Arial"/>
              </a:rPr>
              <a:t>Do</a:t>
            </a:r>
            <a:r>
              <a:rPr dirty="0" sz="1750" spc="-4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I</a:t>
            </a:r>
            <a:r>
              <a:rPr dirty="0" sz="1750" spc="-7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nclude</a:t>
            </a:r>
            <a:r>
              <a:rPr dirty="0" sz="1750" spc="-11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a</a:t>
            </a:r>
            <a:r>
              <a:rPr dirty="0" sz="1750" spc="-18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question</a:t>
            </a:r>
            <a:r>
              <a:rPr dirty="0" sz="1750" spc="8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ma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k</a:t>
            </a:r>
            <a:r>
              <a:rPr dirty="0" sz="1750" spc="-6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inside</a:t>
            </a:r>
            <a:r>
              <a:rPr dirty="0" sz="1750" spc="-4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o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4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outs</a:t>
            </a:r>
            <a:r>
              <a:rPr dirty="0" sz="1750" spc="45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de</a:t>
            </a:r>
            <a:r>
              <a:rPr dirty="0" sz="1750" spc="-7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quotes?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561946" y="2674827"/>
            <a:ext cx="521970" cy="0"/>
          </a:xfrm>
          <a:custGeom>
            <a:avLst/>
            <a:gdLst/>
            <a:ahLst/>
            <a:cxnLst/>
            <a:rect l="l" t="t" r="r" b="b"/>
            <a:pathLst>
              <a:path w="521970" h="0">
                <a:moveTo>
                  <a:pt x="0" y="0"/>
                </a:moveTo>
                <a:lnTo>
                  <a:pt x="521729" y="0"/>
                </a:lnTo>
              </a:path>
            </a:pathLst>
          </a:custGeom>
          <a:ln w="12722">
            <a:solidFill>
              <a:srgbClr val="46BF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549246" y="1830605"/>
            <a:ext cx="10100945" cy="210185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915035" marR="5080" indent="-902969">
              <a:lnSpc>
                <a:spcPct val="103299"/>
              </a:lnSpc>
              <a:spcBef>
                <a:spcPts val="615"/>
              </a:spcBef>
            </a:pPr>
            <a:r>
              <a:rPr dirty="0" sz="5800" spc="-225">
                <a:solidFill>
                  <a:srgbClr val="46BF80"/>
                </a:solidFill>
                <a:latin typeface="Times New Roman"/>
                <a:cs typeface="Times New Roman"/>
              </a:rPr>
              <a:t>,</a:t>
            </a:r>
            <a:r>
              <a:rPr dirty="0" sz="5800" spc="5">
                <a:solidFill>
                  <a:srgbClr val="46BF80"/>
                </a:solidFill>
                <a:latin typeface="Times New Roman"/>
                <a:cs typeface="Times New Roman"/>
              </a:rPr>
              <a:t> </a:t>
            </a:r>
            <a:r>
              <a:rPr dirty="0" sz="5800" spc="-434">
                <a:solidFill>
                  <a:srgbClr val="46BF80"/>
                </a:solidFill>
                <a:latin typeface="Times New Roman"/>
                <a:cs typeface="Times New Roman"/>
              </a:rPr>
              <a:t>1</a:t>
            </a:r>
            <a:r>
              <a:rPr dirty="0" sz="5800" spc="1050">
                <a:solidFill>
                  <a:srgbClr val="46BF80"/>
                </a:solidFill>
                <a:latin typeface="Times New Roman"/>
                <a:cs typeface="Times New Roman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he</a:t>
            </a:r>
            <a:r>
              <a:rPr dirty="0" sz="1750" spc="-4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placement</a:t>
            </a:r>
            <a:r>
              <a:rPr dirty="0" sz="1750" spc="14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o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f</a:t>
            </a:r>
            <a:r>
              <a:rPr dirty="0" sz="1750" spc="7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a</a:t>
            </a:r>
            <a:r>
              <a:rPr dirty="0" sz="1750" spc="-1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question</a:t>
            </a:r>
            <a:r>
              <a:rPr dirty="0" sz="1750" spc="9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ma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k</a:t>
            </a:r>
            <a:r>
              <a:rPr dirty="0" sz="1750" spc="-2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D57"/>
                </a:solidFill>
                <a:latin typeface="Arial"/>
                <a:cs typeface="Arial"/>
              </a:rPr>
              <a:t>in</a:t>
            </a:r>
            <a:r>
              <a:rPr dirty="0" sz="1750" spc="-12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rela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io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 spc="-10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 spc="70">
                <a:solidFill>
                  <a:srgbClr val="4B4D57"/>
                </a:solidFill>
                <a:latin typeface="Arial"/>
                <a:cs typeface="Arial"/>
              </a:rPr>
              <a:t>o</a:t>
            </a:r>
            <a:r>
              <a:rPr dirty="0" sz="1750" spc="2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quota</a:t>
            </a:r>
            <a:r>
              <a:rPr dirty="0" sz="1750" spc="55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io</a:t>
            </a:r>
            <a:r>
              <a:rPr dirty="0" sz="1750" spc="55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 spc="-4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mar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k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s</a:t>
            </a:r>
            <a:r>
              <a:rPr dirty="0" sz="1750" spc="-3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depends</a:t>
            </a:r>
            <a:r>
              <a:rPr dirty="0" sz="1750" spc="-5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o</a:t>
            </a:r>
            <a:r>
              <a:rPr dirty="0" sz="1750" spc="55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 spc="-15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the</a:t>
            </a:r>
            <a:r>
              <a:rPr dirty="0" sz="1750" spc="-10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40">
                <a:solidFill>
                  <a:srgbClr val="4B4D57"/>
                </a:solidFill>
                <a:latin typeface="Arial"/>
                <a:cs typeface="Arial"/>
              </a:rPr>
              <a:t>s</a:t>
            </a:r>
            <a:r>
              <a:rPr dirty="0" sz="1750" spc="40">
                <a:solidFill>
                  <a:srgbClr val="666770"/>
                </a:solidFill>
                <a:latin typeface="Arial"/>
                <a:cs typeface="Arial"/>
              </a:rPr>
              <a:t>p</a:t>
            </a:r>
            <a:r>
              <a:rPr dirty="0" sz="1750" spc="40">
                <a:solidFill>
                  <a:srgbClr val="4B4D57"/>
                </a:solidFill>
                <a:latin typeface="Arial"/>
                <a:cs typeface="Arial"/>
              </a:rPr>
              <a:t>ecific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se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tence</a:t>
            </a:r>
            <a:r>
              <a:rPr dirty="0" sz="1750" spc="-8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structu</a:t>
            </a:r>
            <a:r>
              <a:rPr dirty="0" sz="1750" spc="55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3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an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d</a:t>
            </a:r>
            <a:r>
              <a:rPr dirty="0" sz="1750" spc="15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t</a:t>
            </a:r>
            <a:r>
              <a:rPr dirty="0" sz="1750" spc="55">
                <a:solidFill>
                  <a:srgbClr val="666770"/>
                </a:solidFill>
                <a:latin typeface="Arial"/>
                <a:cs typeface="Arial"/>
              </a:rPr>
              <a:t>h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2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punctuation</a:t>
            </a:r>
            <a:r>
              <a:rPr dirty="0" sz="1750" spc="20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involved.</a:t>
            </a:r>
            <a:r>
              <a:rPr dirty="0" sz="1750" spc="-2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In</a:t>
            </a:r>
            <a:r>
              <a:rPr dirty="0" sz="1750" spc="6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Amer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ca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Engl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sh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,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the</a:t>
            </a:r>
            <a:r>
              <a:rPr dirty="0" sz="1750" spc="29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-45">
                <a:solidFill>
                  <a:srgbClr val="4B4D57"/>
                </a:solidFill>
                <a:latin typeface="Arial"/>
                <a:cs typeface="Arial"/>
              </a:rPr>
              <a:t>g</a:t>
            </a:r>
            <a:r>
              <a:rPr dirty="0" sz="1750" spc="-45">
                <a:latin typeface="Arial"/>
                <a:cs typeface="Arial"/>
              </a:rPr>
              <a:t>:</a:t>
            </a:r>
            <a:r>
              <a:rPr dirty="0" sz="1750" spc="-45">
                <a:solidFill>
                  <a:srgbClr val="4B4D57"/>
                </a:solidFill>
                <a:latin typeface="Arial"/>
                <a:cs typeface="Arial"/>
              </a:rPr>
              <a:t>ene</a:t>
            </a:r>
            <a:r>
              <a:rPr dirty="0" sz="1750" spc="-45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-45">
                <a:solidFill>
                  <a:srgbClr val="4B4D57"/>
                </a:solidFill>
                <a:latin typeface="Arial"/>
                <a:cs typeface="Arial"/>
              </a:rPr>
              <a:t>al</a:t>
            </a:r>
            <a:r>
              <a:rPr dirty="0" sz="1750" spc="-12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rule</a:t>
            </a:r>
            <a:r>
              <a:rPr dirty="0" sz="1750" spc="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is</a:t>
            </a:r>
            <a:r>
              <a:rPr dirty="0" sz="1750" spc="-6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650" spc="45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650" spc="45">
                <a:solidFill>
                  <a:srgbClr val="4B4D57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  <a:p>
            <a:pPr marL="913765" marR="602615" indent="6350">
              <a:lnSpc>
                <a:spcPct val="149400"/>
              </a:lnSpc>
              <a:spcBef>
                <a:spcPts val="35"/>
              </a:spcBef>
            </a:pP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place</a:t>
            </a:r>
            <a:r>
              <a:rPr dirty="0" sz="1750" spc="-9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 spc="80">
                <a:solidFill>
                  <a:srgbClr val="4B4D57"/>
                </a:solidFill>
                <a:latin typeface="Arial"/>
                <a:cs typeface="Arial"/>
              </a:rPr>
              <a:t>he</a:t>
            </a:r>
            <a:r>
              <a:rPr dirty="0" sz="1750" spc="-8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quest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o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 spc="-1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ma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k</a:t>
            </a:r>
            <a:r>
              <a:rPr dirty="0" sz="1750" spc="2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ns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id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3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D57"/>
                </a:solidFill>
                <a:latin typeface="Arial"/>
                <a:cs typeface="Arial"/>
              </a:rPr>
              <a:t>t</a:t>
            </a:r>
            <a:r>
              <a:rPr dirty="0" sz="1750" spc="65">
                <a:solidFill>
                  <a:srgbClr val="666770"/>
                </a:solidFill>
                <a:latin typeface="Arial"/>
                <a:cs typeface="Arial"/>
              </a:rPr>
              <a:t>h</a:t>
            </a:r>
            <a:r>
              <a:rPr dirty="0" sz="1750" spc="65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quotation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m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arks</a:t>
            </a:r>
            <a:r>
              <a:rPr dirty="0" sz="1750" spc="-1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if</a:t>
            </a:r>
            <a:r>
              <a:rPr dirty="0" sz="1750" spc="-1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the</a:t>
            </a:r>
            <a:r>
              <a:rPr dirty="0" sz="1750" spc="2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ques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ti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on</a:t>
            </a:r>
            <a:r>
              <a:rPr dirty="0" sz="1750" spc="-10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mark</a:t>
            </a:r>
            <a:r>
              <a:rPr dirty="0" sz="1750" spc="4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is</a:t>
            </a:r>
            <a:r>
              <a:rPr dirty="0" sz="1750" spc="-6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part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o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f</a:t>
            </a:r>
            <a:r>
              <a:rPr dirty="0" sz="1750" spc="7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25">
                <a:solidFill>
                  <a:srgbClr val="4B4D57"/>
                </a:solidFill>
                <a:latin typeface="Arial"/>
                <a:cs typeface="Arial"/>
              </a:rPr>
              <a:t>the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quo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ed</a:t>
            </a:r>
            <a:r>
              <a:rPr dirty="0" sz="1750" spc="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ma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eria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l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,</a:t>
            </a:r>
            <a:r>
              <a:rPr dirty="0" sz="1750" spc="-114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and</a:t>
            </a:r>
            <a:r>
              <a:rPr dirty="0" sz="1750" spc="3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o</a:t>
            </a:r>
            <a:r>
              <a:rPr dirty="0" sz="1750" spc="45">
                <a:solidFill>
                  <a:srgbClr val="666770"/>
                </a:solidFill>
                <a:latin typeface="Arial"/>
                <a:cs typeface="Arial"/>
              </a:rPr>
              <a:t>u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tside</a:t>
            </a:r>
            <a:r>
              <a:rPr dirty="0" sz="1750" spc="-3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the</a:t>
            </a:r>
            <a:r>
              <a:rPr dirty="0" sz="1750" spc="3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quotation</a:t>
            </a:r>
            <a:r>
              <a:rPr dirty="0" sz="1750" spc="13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ma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ks</a:t>
            </a:r>
            <a:r>
              <a:rPr dirty="0" sz="1750" spc="-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f</a:t>
            </a:r>
            <a:r>
              <a:rPr dirty="0" sz="1750" spc="9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it</a:t>
            </a:r>
            <a:r>
              <a:rPr dirty="0" sz="1750" spc="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a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p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plies</a:t>
            </a:r>
            <a:r>
              <a:rPr dirty="0" sz="1750" spc="-14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 spc="90">
                <a:solidFill>
                  <a:srgbClr val="4B4D57"/>
                </a:solidFill>
                <a:latin typeface="Arial"/>
                <a:cs typeface="Arial"/>
              </a:rPr>
              <a:t>o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0">
                <a:solidFill>
                  <a:srgbClr val="4B4D57"/>
                </a:solidFill>
                <a:latin typeface="Arial"/>
                <a:cs typeface="Arial"/>
              </a:rPr>
              <a:t>the</a:t>
            </a:r>
            <a:r>
              <a:rPr dirty="0" sz="1750" spc="-17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tire</a:t>
            </a:r>
            <a:r>
              <a:rPr dirty="0" sz="1750" spc="-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sente</a:t>
            </a:r>
            <a:r>
              <a:rPr dirty="0" sz="1750" spc="-10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ce</a:t>
            </a:r>
            <a:r>
              <a:rPr dirty="0" sz="1750" spc="-10">
                <a:solidFill>
                  <a:srgbClr val="666770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969175" y="2198517"/>
            <a:ext cx="1047750" cy="560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2800" algn="l"/>
              </a:tabLst>
            </a:pPr>
            <a:r>
              <a:rPr dirty="0" sz="3500" spc="-360">
                <a:solidFill>
                  <a:srgbClr val="AEACB6"/>
                </a:solidFill>
                <a:latin typeface="Arial"/>
                <a:cs typeface="Arial"/>
              </a:rPr>
              <a:t>□</a:t>
            </a:r>
            <a:r>
              <a:rPr dirty="0" sz="3500" spc="330">
                <a:solidFill>
                  <a:srgbClr val="AEACB6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AEACB6"/>
                </a:solidFill>
                <a:latin typeface="Arial"/>
                <a:cs typeface="Arial"/>
              </a:rPr>
              <a:t>rb</a:t>
            </a:r>
            <a:r>
              <a:rPr dirty="0" sz="2200">
                <a:solidFill>
                  <a:srgbClr val="AEACB6"/>
                </a:solidFill>
                <a:latin typeface="Arial"/>
                <a:cs typeface="Arial"/>
              </a:rPr>
              <a:t>	</a:t>
            </a:r>
            <a:r>
              <a:rPr dirty="0" sz="2200" spc="-509">
                <a:solidFill>
                  <a:srgbClr val="AEACB6"/>
                </a:solidFill>
                <a:latin typeface="Arial"/>
                <a:cs typeface="Arial"/>
              </a:rPr>
              <a:t>CJl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200644" y="4326494"/>
            <a:ext cx="9472295" cy="33801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065">
              <a:lnSpc>
                <a:spcPct val="100000"/>
              </a:lnSpc>
              <a:spcBef>
                <a:spcPts val="100"/>
              </a:spcBef>
            </a:pP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He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a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10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some</a:t>
            </a:r>
            <a:r>
              <a:rPr dirty="0" sz="1750" spc="-6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examples</a:t>
            </a:r>
            <a:r>
              <a:rPr dirty="0" sz="1750" spc="-3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to</a:t>
            </a:r>
            <a:r>
              <a:rPr dirty="0" sz="1750" spc="19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ll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u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stra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t</a:t>
            </a:r>
            <a:r>
              <a:rPr dirty="0" sz="1750" spc="-10">
                <a:solidFill>
                  <a:srgbClr val="666770"/>
                </a:solidFill>
                <a:latin typeface="Arial"/>
                <a:cs typeface="Arial"/>
              </a:rPr>
              <a:t>h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is</a:t>
            </a:r>
            <a:r>
              <a:rPr dirty="0" sz="1750" spc="-10">
                <a:solidFill>
                  <a:srgbClr val="666770"/>
                </a:solidFill>
                <a:latin typeface="Arial"/>
                <a:cs typeface="Arial"/>
              </a:rPr>
              <a:t>: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750">
              <a:latin typeface="Arial"/>
              <a:cs typeface="Arial"/>
            </a:endParaRPr>
          </a:p>
          <a:p>
            <a:pPr marL="332105" marR="407670" indent="-250190">
              <a:lnSpc>
                <a:spcPct val="151100"/>
              </a:lnSpc>
              <a:buClr>
                <a:srgbClr val="97959E"/>
              </a:buClr>
              <a:buSzPct val="97142"/>
              <a:buAutoNum type="arabicPeriod"/>
              <a:tabLst>
                <a:tab pos="351790" algn="l"/>
              </a:tabLst>
            </a:pP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She</a:t>
            </a:r>
            <a:r>
              <a:rPr dirty="0" sz="1750" spc="-5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asked,</a:t>
            </a:r>
            <a:r>
              <a:rPr dirty="0" sz="1750" spc="-6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baseline="78703" sz="900" spc="-15">
                <a:solidFill>
                  <a:srgbClr val="4B4D57"/>
                </a:solidFill>
                <a:latin typeface="Arial"/>
                <a:cs typeface="Arial"/>
              </a:rPr>
              <a:t>11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ls</a:t>
            </a:r>
            <a:r>
              <a:rPr dirty="0" sz="1750" spc="2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it</a:t>
            </a:r>
            <a:r>
              <a:rPr dirty="0" sz="1750" spc="29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going</a:t>
            </a:r>
            <a:r>
              <a:rPr dirty="0" sz="1750" spc="-4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to</a:t>
            </a:r>
            <a:r>
              <a:rPr dirty="0" sz="1750" spc="14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a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in</a:t>
            </a:r>
            <a:r>
              <a:rPr dirty="0" sz="1750" spc="-12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oday?"</a:t>
            </a:r>
            <a:r>
              <a:rPr dirty="0" sz="1750" spc="-20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(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he</a:t>
            </a:r>
            <a:r>
              <a:rPr dirty="0" sz="1750" spc="-12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quest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on</a:t>
            </a:r>
            <a:r>
              <a:rPr dirty="0" sz="1750" spc="-14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mark</a:t>
            </a:r>
            <a:r>
              <a:rPr dirty="0" sz="1750" spc="14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is</a:t>
            </a:r>
            <a:r>
              <a:rPr dirty="0" sz="1750" spc="-16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ins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id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t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h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8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quota</a:t>
            </a:r>
            <a:r>
              <a:rPr dirty="0" sz="1750" spc="55">
                <a:solidFill>
                  <a:srgbClr val="666770"/>
                </a:solidFill>
                <a:latin typeface="Arial"/>
                <a:cs typeface="Arial"/>
              </a:rPr>
              <a:t>ti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o</a:t>
            </a:r>
            <a:r>
              <a:rPr dirty="0" sz="1750" spc="55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ma</a:t>
            </a:r>
            <a:r>
              <a:rPr dirty="0" sz="1750" spc="-1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ks 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	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because</a:t>
            </a:r>
            <a:r>
              <a:rPr dirty="0" sz="1750" spc="-3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 spc="6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s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part of</a:t>
            </a:r>
            <a:r>
              <a:rPr dirty="0" sz="1750" spc="-7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 spc="80">
                <a:solidFill>
                  <a:srgbClr val="4B4D57"/>
                </a:solidFill>
                <a:latin typeface="Arial"/>
                <a:cs typeface="Arial"/>
              </a:rPr>
              <a:t>he</a:t>
            </a:r>
            <a:r>
              <a:rPr dirty="0" sz="1750" spc="-1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quo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ed</a:t>
            </a:r>
            <a:r>
              <a:rPr dirty="0" sz="1750" spc="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q</a:t>
            </a:r>
            <a:r>
              <a:rPr dirty="0" sz="1750" spc="-10">
                <a:solidFill>
                  <a:srgbClr val="666770"/>
                </a:solidFill>
                <a:latin typeface="Arial"/>
                <a:cs typeface="Arial"/>
              </a:rPr>
              <a:t>u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estio</a:t>
            </a:r>
            <a:r>
              <a:rPr dirty="0" sz="1750" spc="-10">
                <a:solidFill>
                  <a:srgbClr val="666770"/>
                </a:solidFill>
                <a:latin typeface="Arial"/>
                <a:cs typeface="Arial"/>
              </a:rPr>
              <a:t>n.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)</a:t>
            </a:r>
            <a:endParaRPr sz="1750">
              <a:latin typeface="Arial"/>
              <a:cs typeface="Arial"/>
            </a:endParaRPr>
          </a:p>
          <a:p>
            <a:pPr marL="347980" marR="43180" indent="-294640">
              <a:lnSpc>
                <a:spcPts val="3210"/>
              </a:lnSpc>
              <a:spcBef>
                <a:spcPts val="185"/>
              </a:spcBef>
              <a:buClr>
                <a:srgbClr val="97959E"/>
              </a:buClr>
              <a:buAutoNum type="arabicPeriod"/>
              <a:tabLst>
                <a:tab pos="351790" algn="l"/>
              </a:tabLst>
            </a:pP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D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d</a:t>
            </a:r>
            <a:r>
              <a:rPr dirty="0" sz="1750" spc="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he</a:t>
            </a:r>
            <a:r>
              <a:rPr dirty="0" sz="1750" spc="-10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ea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l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ly</a:t>
            </a:r>
            <a:r>
              <a:rPr dirty="0" sz="1750" spc="-4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say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,"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I'll</a:t>
            </a:r>
            <a:r>
              <a:rPr dirty="0" sz="1750" spc="-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666770"/>
                </a:solidFill>
                <a:latin typeface="Arial"/>
                <a:cs typeface="Arial"/>
              </a:rPr>
              <a:t>b</a:t>
            </a:r>
            <a:r>
              <a:rPr dirty="0" sz="1750" spc="65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12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the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5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i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 spc="-19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fi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ve</a:t>
            </a:r>
            <a:r>
              <a:rPr dirty="0" sz="1750" spc="-5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minutes"?</a:t>
            </a:r>
            <a:r>
              <a:rPr dirty="0" sz="1750" spc="-5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(The</a:t>
            </a:r>
            <a:r>
              <a:rPr dirty="0" sz="1750" spc="-5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q</a:t>
            </a:r>
            <a:r>
              <a:rPr dirty="0" sz="1750" spc="45">
                <a:solidFill>
                  <a:srgbClr val="666770"/>
                </a:solidFill>
                <a:latin typeface="Arial"/>
                <a:cs typeface="Arial"/>
              </a:rPr>
              <a:t>u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est</a:t>
            </a:r>
            <a:r>
              <a:rPr dirty="0" sz="1750" spc="45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on</a:t>
            </a:r>
            <a:r>
              <a:rPr dirty="0" sz="1750" spc="-13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D57"/>
                </a:solidFill>
                <a:latin typeface="Arial"/>
                <a:cs typeface="Arial"/>
              </a:rPr>
              <a:t>ma</a:t>
            </a:r>
            <a:r>
              <a:rPr dirty="0" sz="1750" spc="6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60">
                <a:solidFill>
                  <a:srgbClr val="4B4D57"/>
                </a:solidFill>
                <a:latin typeface="Arial"/>
                <a:cs typeface="Arial"/>
              </a:rPr>
              <a:t>k</a:t>
            </a:r>
            <a:r>
              <a:rPr dirty="0" sz="1750" spc="-10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s</a:t>
            </a:r>
            <a:r>
              <a:rPr dirty="0" sz="1750" spc="-8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outs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de</a:t>
            </a:r>
            <a:r>
              <a:rPr dirty="0" sz="1750" spc="-16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the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quotat</a:t>
            </a:r>
            <a:r>
              <a:rPr dirty="0" sz="1750" spc="45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on 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	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ma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ks</a:t>
            </a:r>
            <a:r>
              <a:rPr dirty="0" sz="1750" spc="-10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because</a:t>
            </a:r>
            <a:r>
              <a:rPr dirty="0" sz="1750" spc="-3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t</a:t>
            </a:r>
            <a:r>
              <a:rPr dirty="0" sz="1750" spc="114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B4D57"/>
                </a:solidFill>
                <a:latin typeface="Arial"/>
                <a:cs typeface="Arial"/>
              </a:rPr>
              <a:t>appl</a:t>
            </a:r>
            <a:r>
              <a:rPr dirty="0" sz="1750" spc="-25">
                <a:latin typeface="Arial"/>
                <a:cs typeface="Arial"/>
              </a:rPr>
              <a:t>l</a:t>
            </a:r>
            <a:r>
              <a:rPr dirty="0" sz="1750" spc="-25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-25">
                <a:solidFill>
                  <a:srgbClr val="4B4D57"/>
                </a:solidFill>
                <a:latin typeface="Arial"/>
                <a:cs typeface="Arial"/>
              </a:rPr>
              <a:t>es</a:t>
            </a:r>
            <a:r>
              <a:rPr dirty="0" sz="1750" spc="-8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to</a:t>
            </a:r>
            <a:r>
              <a:rPr dirty="0" sz="1750" spc="16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t</a:t>
            </a:r>
            <a:r>
              <a:rPr dirty="0" sz="1750" spc="55">
                <a:solidFill>
                  <a:srgbClr val="666770"/>
                </a:solidFill>
                <a:latin typeface="Arial"/>
                <a:cs typeface="Arial"/>
              </a:rPr>
              <a:t>h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2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enti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9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sen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ence,</a:t>
            </a:r>
            <a:r>
              <a:rPr dirty="0" sz="1750" spc="-25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ot</a:t>
            </a:r>
            <a:r>
              <a:rPr dirty="0" sz="1750" spc="12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j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ust</a:t>
            </a:r>
            <a:r>
              <a:rPr dirty="0" sz="1750" spc="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the</a:t>
            </a:r>
            <a:r>
              <a:rPr dirty="0" sz="1750" spc="14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q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u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oted</a:t>
            </a:r>
            <a:r>
              <a:rPr dirty="0" sz="1750" spc="8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mate</a:t>
            </a:r>
            <a:r>
              <a:rPr dirty="0" sz="1750" spc="-1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ial.)</a:t>
            </a:r>
            <a:endParaRPr sz="1750">
              <a:latin typeface="Arial"/>
              <a:cs typeface="Arial"/>
            </a:endParaRPr>
          </a:p>
          <a:p>
            <a:pPr marL="354330" indent="-303530">
              <a:lnSpc>
                <a:spcPct val="100000"/>
              </a:lnSpc>
              <a:spcBef>
                <a:spcPts val="745"/>
              </a:spcBef>
              <a:buClr>
                <a:srgbClr val="97959E"/>
              </a:buClr>
              <a:buAutoNum type="arabicPeriod"/>
              <a:tabLst>
                <a:tab pos="354330" algn="l"/>
              </a:tabLst>
            </a:pP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Who</a:t>
            </a:r>
            <a:r>
              <a:rPr dirty="0" sz="1750" spc="-3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w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o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t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th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3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poem</a:t>
            </a:r>
            <a:r>
              <a:rPr dirty="0" sz="1750" spc="-4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"T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h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6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Road</a:t>
            </a:r>
            <a:r>
              <a:rPr dirty="0" sz="1750" spc="-5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D57"/>
                </a:solidFill>
                <a:latin typeface="Arial"/>
                <a:cs typeface="Arial"/>
              </a:rPr>
              <a:t>Not</a:t>
            </a:r>
            <a:r>
              <a:rPr dirty="0" sz="1750" spc="-6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-30">
                <a:solidFill>
                  <a:srgbClr val="4B4D57"/>
                </a:solidFill>
                <a:latin typeface="Arial"/>
                <a:cs typeface="Arial"/>
              </a:rPr>
              <a:t>Taken'</a:t>
            </a:r>
            <a:r>
              <a:rPr dirty="0" sz="1750" spc="-30">
                <a:solidFill>
                  <a:srgbClr val="666770"/>
                </a:solidFill>
                <a:latin typeface="Arial"/>
                <a:cs typeface="Arial"/>
              </a:rPr>
              <a:t>'</a:t>
            </a:r>
            <a:r>
              <a:rPr dirty="0" sz="1750" spc="-30">
                <a:solidFill>
                  <a:srgbClr val="4B4D57"/>
                </a:solidFill>
                <a:latin typeface="Arial"/>
                <a:cs typeface="Arial"/>
              </a:rPr>
              <a:t>?</a:t>
            </a:r>
            <a:r>
              <a:rPr dirty="0" sz="1750" spc="-11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(The</a:t>
            </a:r>
            <a:r>
              <a:rPr dirty="0" sz="1750" spc="-8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questio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n</a:t>
            </a:r>
            <a:r>
              <a:rPr dirty="0" sz="1750" spc="-12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D57"/>
                </a:solidFill>
                <a:latin typeface="Arial"/>
                <a:cs typeface="Arial"/>
              </a:rPr>
              <a:t>ma</a:t>
            </a:r>
            <a:r>
              <a:rPr dirty="0" sz="1750" spc="6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60">
                <a:solidFill>
                  <a:srgbClr val="4B4D57"/>
                </a:solidFill>
                <a:latin typeface="Arial"/>
                <a:cs typeface="Arial"/>
              </a:rPr>
              <a:t>k</a:t>
            </a:r>
            <a:r>
              <a:rPr dirty="0" sz="1750" spc="-8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s</a:t>
            </a:r>
            <a:r>
              <a:rPr dirty="0" sz="1750" spc="-6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outs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de</a:t>
            </a:r>
            <a:r>
              <a:rPr dirty="0" sz="1750" spc="-14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the</a:t>
            </a:r>
            <a:r>
              <a:rPr dirty="0" sz="1750" spc="-6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quotation</a:t>
            </a:r>
            <a:endParaRPr sz="1750">
              <a:latin typeface="Arial"/>
              <a:cs typeface="Arial"/>
            </a:endParaRPr>
          </a:p>
          <a:p>
            <a:pPr marL="351790" marR="438784">
              <a:lnSpc>
                <a:spcPct val="147700"/>
              </a:lnSpc>
              <a:spcBef>
                <a:spcPts val="70"/>
              </a:spcBef>
            </a:pP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ma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r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ks</a:t>
            </a:r>
            <a:r>
              <a:rPr dirty="0" sz="1750" spc="-12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because</a:t>
            </a:r>
            <a:r>
              <a:rPr dirty="0" sz="1750" spc="-5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t</a:t>
            </a:r>
            <a:r>
              <a:rPr dirty="0" sz="1750" spc="9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appl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es</a:t>
            </a:r>
            <a:r>
              <a:rPr dirty="0" sz="1750" spc="-9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to</a:t>
            </a:r>
            <a:r>
              <a:rPr dirty="0" sz="1750" spc="2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t</a:t>
            </a:r>
            <a:r>
              <a:rPr dirty="0" sz="1750" spc="55">
                <a:solidFill>
                  <a:srgbClr val="666770"/>
                </a:solidFill>
                <a:latin typeface="Arial"/>
                <a:cs typeface="Arial"/>
              </a:rPr>
              <a:t>h</a:t>
            </a:r>
            <a:r>
              <a:rPr dirty="0" sz="1750" spc="55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4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entire</a:t>
            </a:r>
            <a:r>
              <a:rPr dirty="0" sz="1750" spc="-5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se</a:t>
            </a:r>
            <a:r>
              <a:rPr dirty="0" sz="1750" spc="10">
                <a:solidFill>
                  <a:srgbClr val="666770"/>
                </a:solidFill>
                <a:latin typeface="Arial"/>
                <a:cs typeface="Arial"/>
              </a:rPr>
              <a:t>nt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ence,</a:t>
            </a:r>
            <a:r>
              <a:rPr dirty="0" sz="1750" spc="-21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whic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h</a:t>
            </a:r>
            <a:r>
              <a:rPr dirty="0" sz="1750" spc="-14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7"/>
                </a:solidFill>
                <a:latin typeface="Arial"/>
                <a:cs typeface="Arial"/>
              </a:rPr>
              <a:t>is</a:t>
            </a:r>
            <a:r>
              <a:rPr dirty="0" sz="1750" spc="-18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D57"/>
                </a:solidFill>
                <a:latin typeface="Arial"/>
                <a:cs typeface="Arial"/>
              </a:rPr>
              <a:t>a</a:t>
            </a:r>
            <a:r>
              <a:rPr dirty="0" sz="1750" spc="-12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666770"/>
                </a:solidFill>
                <a:latin typeface="Arial"/>
                <a:cs typeface="Arial"/>
              </a:rPr>
              <a:t>q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uest</a:t>
            </a:r>
            <a:r>
              <a:rPr dirty="0" sz="1750" spc="45">
                <a:solidFill>
                  <a:srgbClr val="666770"/>
                </a:solidFill>
                <a:latin typeface="Arial"/>
                <a:cs typeface="Arial"/>
              </a:rPr>
              <a:t>i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on</a:t>
            </a:r>
            <a:r>
              <a:rPr dirty="0" sz="1750" spc="-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about</a:t>
            </a:r>
            <a:r>
              <a:rPr dirty="0" sz="1750" spc="-1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the</a:t>
            </a:r>
            <a:r>
              <a:rPr dirty="0" sz="1750" spc="7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666770"/>
                </a:solidFill>
                <a:latin typeface="Arial"/>
                <a:cs typeface="Arial"/>
              </a:rPr>
              <a:t>titl</a:t>
            </a:r>
            <a:r>
              <a:rPr dirty="0" sz="1750" spc="60">
                <a:solidFill>
                  <a:srgbClr val="4B4D57"/>
                </a:solidFill>
                <a:latin typeface="Arial"/>
                <a:cs typeface="Arial"/>
              </a:rPr>
              <a:t>e</a:t>
            </a:r>
            <a:r>
              <a:rPr dirty="0" sz="1750" spc="-11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7"/>
                </a:solidFill>
                <a:latin typeface="Arial"/>
                <a:cs typeface="Arial"/>
              </a:rPr>
              <a:t>of</a:t>
            </a:r>
            <a:r>
              <a:rPr dirty="0" sz="1750" spc="40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 spc="35">
                <a:solidFill>
                  <a:srgbClr val="4B4D57"/>
                </a:solidFill>
                <a:latin typeface="Arial"/>
                <a:cs typeface="Arial"/>
              </a:rPr>
              <a:t>a </a:t>
            </a:r>
            <a:r>
              <a:rPr dirty="0" sz="1750" spc="-10">
                <a:solidFill>
                  <a:srgbClr val="4B4D57"/>
                </a:solidFill>
                <a:latin typeface="Arial"/>
                <a:cs typeface="Arial"/>
              </a:rPr>
              <a:t>poem.)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439223" y="8095939"/>
            <a:ext cx="85217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53020" algn="l"/>
              </a:tabLst>
            </a:pPr>
            <a:r>
              <a:rPr dirty="0" sz="1750" spc="-35">
                <a:solidFill>
                  <a:srgbClr val="666770"/>
                </a:solidFill>
                <a:latin typeface="Arial"/>
                <a:cs typeface="Arial"/>
              </a:rPr>
              <a:t>So,</a:t>
            </a:r>
            <a:r>
              <a:rPr dirty="0" sz="1750" spc="-8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666770"/>
                </a:solidFill>
                <a:latin typeface="Arial"/>
                <a:cs typeface="Arial"/>
              </a:rPr>
              <a:t>the</a:t>
            </a:r>
            <a:r>
              <a:rPr dirty="0" sz="1750" spc="-7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placemen</a:t>
            </a:r>
            <a:r>
              <a:rPr dirty="0" sz="1750">
                <a:solidFill>
                  <a:srgbClr val="4B4D57"/>
                </a:solidFill>
                <a:latin typeface="Arial"/>
                <a:cs typeface="Arial"/>
              </a:rPr>
              <a:t>t</a:t>
            </a:r>
            <a:r>
              <a:rPr dirty="0" sz="1750" spc="105">
                <a:solidFill>
                  <a:srgbClr val="4B4D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of</a:t>
            </a:r>
            <a:r>
              <a:rPr dirty="0" sz="1750" spc="-7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the</a:t>
            </a:r>
            <a:r>
              <a:rPr dirty="0" sz="1750" spc="3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666770"/>
                </a:solidFill>
                <a:latin typeface="Arial"/>
                <a:cs typeface="Arial"/>
              </a:rPr>
              <a:t>quest</a:t>
            </a:r>
            <a:r>
              <a:rPr dirty="0" sz="1750" spc="45">
                <a:solidFill>
                  <a:srgbClr val="4B4D57"/>
                </a:solidFill>
                <a:latin typeface="Arial"/>
                <a:cs typeface="Arial"/>
              </a:rPr>
              <a:t>i</a:t>
            </a:r>
            <a:r>
              <a:rPr dirty="0" sz="1750" spc="45">
                <a:solidFill>
                  <a:srgbClr val="666770"/>
                </a:solidFill>
                <a:latin typeface="Arial"/>
                <a:cs typeface="Arial"/>
              </a:rPr>
              <a:t>on</a:t>
            </a:r>
            <a:r>
              <a:rPr dirty="0" sz="1750" spc="-9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mark</a:t>
            </a:r>
            <a:r>
              <a:rPr dirty="0" sz="1750" spc="-2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depends</a:t>
            </a:r>
            <a:r>
              <a:rPr dirty="0" sz="1750" spc="4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666770"/>
                </a:solidFill>
                <a:latin typeface="Arial"/>
                <a:cs typeface="Arial"/>
              </a:rPr>
              <a:t>on</a:t>
            </a:r>
            <a:r>
              <a:rPr dirty="0" sz="1750" spc="-114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whether</a:t>
            </a:r>
            <a:r>
              <a:rPr dirty="0" sz="1750" spc="16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66770"/>
                </a:solidFill>
                <a:latin typeface="Arial"/>
                <a:cs typeface="Arial"/>
              </a:rPr>
              <a:t>it</a:t>
            </a:r>
            <a:r>
              <a:rPr dirty="0" sz="1700" spc="10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85858A"/>
                </a:solidFill>
                <a:latin typeface="Arial"/>
                <a:cs typeface="Arial"/>
              </a:rPr>
              <a:t>i</a:t>
            </a:r>
            <a:r>
              <a:rPr dirty="0" sz="1750" spc="50">
                <a:solidFill>
                  <a:srgbClr val="666770"/>
                </a:solidFill>
                <a:latin typeface="Arial"/>
                <a:cs typeface="Arial"/>
              </a:rPr>
              <a:t>s</a:t>
            </a:r>
            <a:r>
              <a:rPr dirty="0" sz="1750" spc="-7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666770"/>
                </a:solidFill>
                <a:latin typeface="Arial"/>
                <a:cs typeface="Arial"/>
              </a:rPr>
              <a:t>part</a:t>
            </a:r>
            <a:r>
              <a:rPr dirty="0" sz="1750" spc="-27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-130">
                <a:latin typeface="Arial"/>
                <a:cs typeface="Arial"/>
              </a:rPr>
              <a:t>.</a:t>
            </a:r>
            <a:r>
              <a:rPr dirty="0" sz="1750" spc="-130">
                <a:solidFill>
                  <a:srgbClr val="666770"/>
                </a:solidFill>
                <a:latin typeface="Arial"/>
                <a:cs typeface="Arial"/>
              </a:rPr>
              <a:t>of</a:t>
            </a:r>
            <a:r>
              <a:rPr dirty="0" sz="1750" spc="-3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666770"/>
                </a:solidFill>
                <a:latin typeface="Arial"/>
                <a:cs typeface="Arial"/>
              </a:rPr>
              <a:t>the</a:t>
            </a:r>
            <a:r>
              <a:rPr dirty="0" sz="1750">
                <a:solidFill>
                  <a:srgbClr val="666770"/>
                </a:solidFill>
                <a:latin typeface="Arial"/>
                <a:cs typeface="Arial"/>
              </a:rPr>
              <a:t>	quoted</a:t>
            </a:r>
            <a:r>
              <a:rPr dirty="0" sz="1750" spc="18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750" spc="-50">
                <a:solidFill>
                  <a:srgbClr val="666770"/>
                </a:solidFill>
                <a:latin typeface="Arial"/>
                <a:cs typeface="Arial"/>
              </a:rPr>
              <a:t>r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116534" y="8127746"/>
            <a:ext cx="13703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690" algn="l"/>
              </a:tabLst>
            </a:pPr>
            <a:r>
              <a:rPr dirty="0" sz="1500" spc="30">
                <a:solidFill>
                  <a:srgbClr val="666770"/>
                </a:solidFill>
                <a:latin typeface="Arial"/>
                <a:cs typeface="Arial"/>
              </a:rPr>
              <a:t>G</a:t>
            </a:r>
            <a:r>
              <a:rPr dirty="0" sz="1500">
                <a:solidFill>
                  <a:srgbClr val="666770"/>
                </a:solidFill>
                <a:latin typeface="Arial"/>
                <a:cs typeface="Arial"/>
              </a:rPr>
              <a:t>	</a:t>
            </a:r>
            <a:r>
              <a:rPr dirty="0" sz="1500" spc="-10">
                <a:solidFill>
                  <a:srgbClr val="4B4D57"/>
                </a:solidFill>
                <a:latin typeface="Arial"/>
                <a:cs typeface="Arial"/>
              </a:rPr>
              <a:t>R</a:t>
            </a:r>
            <a:r>
              <a:rPr dirty="0" sz="1500" spc="-10">
                <a:solidFill>
                  <a:srgbClr val="666770"/>
                </a:solidFill>
                <a:latin typeface="Arial"/>
                <a:cs typeface="Arial"/>
              </a:rPr>
              <a:t>e</a:t>
            </a:r>
            <a:r>
              <a:rPr dirty="0" sz="1500" spc="-10">
                <a:solidFill>
                  <a:srgbClr val="4B4D57"/>
                </a:solidFill>
                <a:latin typeface="Arial"/>
                <a:cs typeface="Arial"/>
              </a:rPr>
              <a:t>gen</a:t>
            </a:r>
            <a:r>
              <a:rPr dirty="0" sz="1500" spc="-10">
                <a:solidFill>
                  <a:srgbClr val="666770"/>
                </a:solidFill>
                <a:latin typeface="Arial"/>
                <a:cs typeface="Arial"/>
              </a:rPr>
              <a:t>er</a:t>
            </a:r>
            <a:r>
              <a:rPr dirty="0" sz="1500" spc="-10">
                <a:solidFill>
                  <a:srgbClr val="4B4D57"/>
                </a:solidFill>
                <a:latin typeface="Arial"/>
                <a:cs typeface="Arial"/>
              </a:rPr>
              <a:t>ate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80882" y="8966164"/>
            <a:ext cx="169227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7959E"/>
                </a:solidFill>
                <a:latin typeface="Arial"/>
                <a:cs typeface="Arial"/>
              </a:rPr>
              <a:t>Send</a:t>
            </a:r>
            <a:r>
              <a:rPr dirty="0" sz="1750" spc="-10">
                <a:solidFill>
                  <a:srgbClr val="97959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97959E"/>
                </a:solidFill>
                <a:latin typeface="Arial"/>
                <a:cs typeface="Arial"/>
              </a:rPr>
              <a:t>a</a:t>
            </a:r>
            <a:r>
              <a:rPr dirty="0" sz="1750" spc="-180">
                <a:solidFill>
                  <a:srgbClr val="97959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97959E"/>
                </a:solidFill>
                <a:latin typeface="Arial"/>
                <a:cs typeface="Arial"/>
              </a:rPr>
              <a:t>message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321491" y="9696694"/>
            <a:ext cx="966724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>
                <a:solidFill>
                  <a:srgbClr val="666770"/>
                </a:solidFill>
                <a:latin typeface="Arial"/>
                <a:cs typeface="Arial"/>
              </a:rPr>
              <a:t>Free</a:t>
            </a:r>
            <a:r>
              <a:rPr dirty="0" sz="1300" spc="-10">
                <a:solidFill>
                  <a:srgbClr val="666770"/>
                </a:solidFill>
                <a:latin typeface="Arial"/>
                <a:cs typeface="Arial"/>
              </a:rPr>
              <a:t> Research</a:t>
            </a:r>
            <a:r>
              <a:rPr dirty="0" sz="1300" spc="5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Preview</a:t>
            </a:r>
            <a:r>
              <a:rPr dirty="0" sz="1300">
                <a:solidFill>
                  <a:srgbClr val="4B4D57"/>
                </a:solidFill>
                <a:latin typeface="Arial"/>
                <a:cs typeface="Arial"/>
              </a:rPr>
              <a:t>.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ChatGPT</a:t>
            </a:r>
            <a:r>
              <a:rPr dirty="0" sz="1300" spc="19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may</a:t>
            </a:r>
            <a:r>
              <a:rPr dirty="0" sz="1300" spc="8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produce</a:t>
            </a:r>
            <a:r>
              <a:rPr dirty="0" sz="1300" spc="2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inaccurate</a:t>
            </a:r>
            <a:r>
              <a:rPr dirty="0" sz="1300" spc="10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97959E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nformat</a:t>
            </a:r>
            <a:r>
              <a:rPr dirty="0" sz="1300">
                <a:solidFill>
                  <a:srgbClr val="85858A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on</a:t>
            </a:r>
            <a:r>
              <a:rPr dirty="0" sz="1300" spc="1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about</a:t>
            </a:r>
            <a:r>
              <a:rPr dirty="0" sz="1300" spc="6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peop</a:t>
            </a:r>
            <a:r>
              <a:rPr dirty="0" sz="1300">
                <a:solidFill>
                  <a:srgbClr val="4B4D57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e</a:t>
            </a:r>
            <a:r>
              <a:rPr dirty="0" sz="1300">
                <a:solidFill>
                  <a:srgbClr val="85858A"/>
                </a:solidFill>
                <a:latin typeface="Arial"/>
                <a:cs typeface="Arial"/>
              </a:rPr>
              <a:t>.</a:t>
            </a:r>
            <a:r>
              <a:rPr dirty="0" sz="1300" spc="-114">
                <a:solidFill>
                  <a:srgbClr val="85858A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places,</a:t>
            </a:r>
            <a:r>
              <a:rPr dirty="0" sz="1300" spc="25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or</a:t>
            </a:r>
            <a:r>
              <a:rPr dirty="0" sz="1300" spc="4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66770"/>
                </a:solidFill>
                <a:latin typeface="Arial"/>
                <a:cs typeface="Arial"/>
              </a:rPr>
              <a:t>facts.</a:t>
            </a:r>
            <a:r>
              <a:rPr dirty="0" sz="1300" spc="-90">
                <a:solidFill>
                  <a:srgbClr val="666770"/>
                </a:solid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666770"/>
                </a:solidFill>
                <a:uFill>
                  <a:solidFill>
                    <a:srgbClr val="666770"/>
                  </a:solidFill>
                </a:uFill>
                <a:latin typeface="Arial"/>
                <a:cs typeface="Arial"/>
              </a:rPr>
              <a:t>Cha</a:t>
            </a:r>
            <a:r>
              <a:rPr dirty="0" u="heavy" sz="1300">
                <a:solidFill>
                  <a:srgbClr val="85858A"/>
                </a:solidFill>
                <a:uFill>
                  <a:solidFill>
                    <a:srgbClr val="666770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1300">
                <a:solidFill>
                  <a:srgbClr val="666770"/>
                </a:solidFill>
                <a:uFill>
                  <a:solidFill>
                    <a:srgbClr val="666770"/>
                  </a:solidFill>
                </a:uFill>
                <a:latin typeface="Arial"/>
                <a:cs typeface="Arial"/>
              </a:rPr>
              <a:t>GPT</a:t>
            </a:r>
            <a:r>
              <a:rPr dirty="0" u="heavy" sz="1300" spc="130">
                <a:solidFill>
                  <a:srgbClr val="666770"/>
                </a:solidFill>
                <a:uFill>
                  <a:solidFill>
                    <a:srgbClr val="66677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666770"/>
                </a:solidFill>
                <a:uFill>
                  <a:solidFill>
                    <a:srgbClr val="666770"/>
                  </a:solidFill>
                </a:uFill>
                <a:latin typeface="Arial"/>
                <a:cs typeface="Arial"/>
              </a:rPr>
              <a:t>Augus</a:t>
            </a:r>
            <a:r>
              <a:rPr dirty="0" u="heavy" sz="1300">
                <a:solidFill>
                  <a:srgbClr val="85858A"/>
                </a:solidFill>
                <a:uFill>
                  <a:solidFill>
                    <a:srgbClr val="666770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1300" spc="235">
                <a:solidFill>
                  <a:srgbClr val="85858A"/>
                </a:solidFill>
                <a:uFill>
                  <a:solidFill>
                    <a:srgbClr val="66677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666770"/>
                </a:solidFill>
                <a:uFill>
                  <a:solidFill>
                    <a:srgbClr val="666770"/>
                  </a:solidFill>
                </a:uFill>
                <a:latin typeface="Arial"/>
                <a:cs typeface="Arial"/>
              </a:rPr>
              <a:t>3</a:t>
            </a:r>
            <a:r>
              <a:rPr dirty="0" u="heavy" sz="1300" spc="140">
                <a:solidFill>
                  <a:srgbClr val="666770"/>
                </a:solidFill>
                <a:uFill>
                  <a:solidFill>
                    <a:srgbClr val="66677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 spc="-10">
                <a:solidFill>
                  <a:srgbClr val="666770"/>
                </a:solidFill>
                <a:uFill>
                  <a:solidFill>
                    <a:srgbClr val="666770"/>
                  </a:solidFill>
                </a:uFill>
                <a:latin typeface="Arial"/>
                <a:cs typeface="Arial"/>
              </a:rPr>
              <a:t>Version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7793944" y="9550131"/>
            <a:ext cx="18351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300" spc="-545">
                <a:solidFill>
                  <a:srgbClr val="666770"/>
                </a:solidFill>
                <a:latin typeface="Arial"/>
                <a:cs typeface="Arial"/>
              </a:rPr>
              <a:t>?</a:t>
            </a:r>
            <a:r>
              <a:rPr dirty="0" baseline="-8838" sz="3300" spc="-44">
                <a:solidFill>
                  <a:srgbClr val="666770"/>
                </a:solidFill>
                <a:latin typeface="Arial"/>
                <a:cs typeface="Arial"/>
              </a:rPr>
              <a:t>.</a:t>
            </a:r>
            <a:endParaRPr baseline="-8838"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12020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45"/>
              <a:t>Large</a:t>
            </a:r>
            <a:r>
              <a:rPr dirty="0" sz="6000" spc="-375"/>
              <a:t> </a:t>
            </a:r>
            <a:r>
              <a:rPr dirty="0" sz="6000" spc="-445"/>
              <a:t>Language</a:t>
            </a:r>
            <a:r>
              <a:rPr dirty="0" sz="6000" spc="-370"/>
              <a:t> Models</a:t>
            </a:r>
            <a:r>
              <a:rPr dirty="0" sz="6000" spc="-375"/>
              <a:t> </a:t>
            </a:r>
            <a:r>
              <a:rPr dirty="0" sz="6000" spc="-340"/>
              <a:t>(LLM)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262" y="1625977"/>
            <a:ext cx="2100646" cy="38473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18040" y="8899220"/>
            <a:ext cx="457657" cy="4488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75522" y="232623"/>
            <a:ext cx="14033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010101"/>
                </a:solidFill>
                <a:latin typeface="Arial"/>
                <a:cs typeface="Arial"/>
              </a:rPr>
              <a:t>[]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77470" y="290384"/>
            <a:ext cx="1087755" cy="5524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50">
                <a:solidFill>
                  <a:srgbClr val="4BC685"/>
                </a:solidFill>
                <a:latin typeface="Arial"/>
                <a:cs typeface="Arial"/>
              </a:rPr>
              <a:t>+</a:t>
            </a:r>
            <a:r>
              <a:rPr dirty="0" sz="3450" spc="-195">
                <a:solidFill>
                  <a:srgbClr val="4BC685"/>
                </a:solidFill>
                <a:latin typeface="Arial"/>
                <a:cs typeface="Arial"/>
              </a:rPr>
              <a:t> </a:t>
            </a:r>
            <a:r>
              <a:rPr dirty="0" sz="1500" spc="-105" b="1">
                <a:solidFill>
                  <a:srgbClr val="2A2A2D"/>
                </a:solidFill>
                <a:latin typeface="Arial"/>
                <a:cs typeface="Arial"/>
              </a:rPr>
              <a:t>GP</a:t>
            </a:r>
            <a:r>
              <a:rPr dirty="0" sz="1500" spc="-105" b="1">
                <a:solidFill>
                  <a:srgbClr val="4B4D59"/>
                </a:solidFill>
                <a:latin typeface="Arial"/>
                <a:cs typeface="Arial"/>
              </a:rPr>
              <a:t>"J</a:t>
            </a:r>
            <a:r>
              <a:rPr dirty="0" sz="1500" spc="-105" b="1">
                <a:solidFill>
                  <a:srgbClr val="2A2A2D"/>
                </a:solidFill>
                <a:latin typeface="Arial"/>
                <a:cs typeface="Arial"/>
              </a:rPr>
              <a:t>-</a:t>
            </a:r>
            <a:r>
              <a:rPr dirty="0" sz="1500" spc="-55" b="1">
                <a:solidFill>
                  <a:srgbClr val="2A2A2D"/>
                </a:solidFill>
                <a:latin typeface="Arial"/>
                <a:cs typeface="Arial"/>
              </a:rPr>
              <a:t>3.5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535745" y="303107"/>
            <a:ext cx="1379855" cy="537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60780" algn="l"/>
              </a:tabLst>
            </a:pPr>
            <a:r>
              <a:rPr dirty="0" sz="3050" spc="-440" i="1">
                <a:solidFill>
                  <a:srgbClr val="9393A3"/>
                </a:solidFill>
                <a:latin typeface="Arial"/>
                <a:cs typeface="Arial"/>
              </a:rPr>
              <a:t>+:</a:t>
            </a:r>
            <a:r>
              <a:rPr dirty="0" sz="3050" spc="420" i="1">
                <a:solidFill>
                  <a:srgbClr val="9393A3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9393A3"/>
                </a:solidFill>
                <a:latin typeface="Arial"/>
                <a:cs typeface="Arial"/>
              </a:rPr>
              <a:t>GPT-</a:t>
            </a:r>
            <a:r>
              <a:rPr dirty="0" sz="1450" spc="-60" b="1">
                <a:solidFill>
                  <a:srgbClr val="9393A3"/>
                </a:solidFill>
                <a:latin typeface="Arial"/>
                <a:cs typeface="Arial"/>
              </a:rPr>
              <a:t>4</a:t>
            </a:r>
            <a:r>
              <a:rPr dirty="0" sz="1450" b="1">
                <a:solidFill>
                  <a:srgbClr val="9393A3"/>
                </a:solidFill>
                <a:latin typeface="Arial"/>
                <a:cs typeface="Arial"/>
              </a:rPr>
              <a:t>	</a:t>
            </a:r>
            <a:r>
              <a:rPr dirty="0" sz="3350" spc="-455">
                <a:solidFill>
                  <a:srgbClr val="9393A3"/>
                </a:solidFill>
                <a:latin typeface="Arial"/>
                <a:cs typeface="Arial"/>
              </a:rPr>
              <a:t>■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935762" y="6730875"/>
            <a:ext cx="3663315" cy="60706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600" spc="95" b="1">
                <a:solidFill>
                  <a:srgbClr val="4B4D59"/>
                </a:solidFill>
                <a:latin typeface="Arial"/>
                <a:cs typeface="Arial"/>
              </a:rPr>
              <a:t>P</a:t>
            </a:r>
            <a:r>
              <a:rPr dirty="0" sz="1600" spc="-175" b="1">
                <a:solidFill>
                  <a:srgbClr val="4B4D59"/>
                </a:solidFill>
                <a:latin typeface="Arial"/>
                <a:cs typeface="Arial"/>
              </a:rPr>
              <a:t> </a:t>
            </a:r>
            <a:r>
              <a:rPr dirty="0" sz="1450" spc="65" b="1">
                <a:solidFill>
                  <a:srgbClr val="4B4D59"/>
                </a:solidFill>
                <a:latin typeface="Arial"/>
                <a:cs typeface="Arial"/>
              </a:rPr>
              <a:t>an</a:t>
            </a:r>
            <a:r>
              <a:rPr dirty="0" sz="1450" spc="-155" b="1">
                <a:solidFill>
                  <a:srgbClr val="4B4D59"/>
                </a:solidFill>
                <a:latin typeface="Arial"/>
                <a:cs typeface="Arial"/>
              </a:rPr>
              <a:t> </a:t>
            </a:r>
            <a:r>
              <a:rPr dirty="0" sz="1450" spc="70" b="1">
                <a:solidFill>
                  <a:srgbClr val="4B4D59"/>
                </a:solidFill>
                <a:latin typeface="Arial"/>
                <a:cs typeface="Arial"/>
              </a:rPr>
              <a:t>an</a:t>
            </a:r>
            <a:r>
              <a:rPr dirty="0" sz="1450" spc="-155" b="1">
                <a:solidFill>
                  <a:srgbClr val="4B4D59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4B4D59"/>
                </a:solidFill>
                <a:latin typeface="Arial"/>
                <a:cs typeface="Arial"/>
              </a:rPr>
              <a:t>itinerary</a:t>
            </a:r>
            <a:endParaRPr sz="145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420"/>
              </a:spcBef>
            </a:pP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for</a:t>
            </a:r>
            <a:r>
              <a:rPr dirty="0" sz="1500" spc="29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a</a:t>
            </a:r>
            <a:r>
              <a:rPr dirty="0" sz="1500" spc="1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fashion-</a:t>
            </a:r>
            <a:r>
              <a:rPr dirty="0" sz="1500" spc="45">
                <a:solidFill>
                  <a:srgbClr val="ACAEB3"/>
                </a:solidFill>
                <a:latin typeface="Arial"/>
                <a:cs typeface="Arial"/>
              </a:rPr>
              <a:t>focused</a:t>
            </a:r>
            <a:r>
              <a:rPr dirty="0" sz="1500" spc="-3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exploration</a:t>
            </a:r>
            <a:r>
              <a:rPr dirty="0" sz="1500" spc="17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ACAEB3"/>
                </a:solidFill>
                <a:latin typeface="Arial"/>
                <a:cs typeface="Arial"/>
              </a:rPr>
              <a:t>of </a:t>
            </a:r>
            <a:r>
              <a:rPr dirty="0" sz="1500" spc="-20">
                <a:solidFill>
                  <a:srgbClr val="ACAEB3"/>
                </a:solidFill>
                <a:latin typeface="Arial"/>
                <a:cs typeface="Arial"/>
              </a:rPr>
              <a:t>Paris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940905" y="7740971"/>
            <a:ext cx="4132579" cy="59563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450" spc="50" b="1">
                <a:solidFill>
                  <a:srgbClr val="4B4D59"/>
                </a:solidFill>
                <a:latin typeface="Arial"/>
                <a:cs typeface="Arial"/>
              </a:rPr>
              <a:t>Write</a:t>
            </a:r>
            <a:r>
              <a:rPr dirty="0" sz="1450" spc="-110" b="1">
                <a:solidFill>
                  <a:srgbClr val="4B4D59"/>
                </a:solidFill>
                <a:latin typeface="Arial"/>
                <a:cs typeface="Arial"/>
              </a:rPr>
              <a:t> </a:t>
            </a:r>
            <a:r>
              <a:rPr dirty="0" sz="1450" spc="55" b="1">
                <a:solidFill>
                  <a:srgbClr val="4B4D59"/>
                </a:solidFill>
                <a:latin typeface="Arial"/>
                <a:cs typeface="Arial"/>
              </a:rPr>
              <a:t>an</a:t>
            </a:r>
            <a:r>
              <a:rPr dirty="0" sz="1450" spc="-125" b="1">
                <a:solidFill>
                  <a:srgbClr val="4B4D59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4B4D59"/>
                </a:solidFill>
                <a:latin typeface="Arial"/>
                <a:cs typeface="Arial"/>
              </a:rPr>
              <a:t>email</a:t>
            </a:r>
            <a:endParaRPr sz="145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480"/>
              </a:spcBef>
            </a:pP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requesting</a:t>
            </a:r>
            <a:r>
              <a:rPr dirty="0" sz="1500" spc="12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ACAEB3"/>
                </a:solidFill>
                <a:latin typeface="Arial"/>
                <a:cs typeface="Arial"/>
              </a:rPr>
              <a:t>a</a:t>
            </a:r>
            <a:r>
              <a:rPr dirty="0" sz="1500" spc="3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deadline</a:t>
            </a:r>
            <a:r>
              <a:rPr dirty="0" sz="1500" spc="1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extension</a:t>
            </a:r>
            <a:r>
              <a:rPr dirty="0" sz="1500" spc="254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ACAEB3"/>
                </a:solidFill>
                <a:latin typeface="Arial"/>
                <a:cs typeface="Arial"/>
              </a:rPr>
              <a:t>for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ACAEB3"/>
                </a:solidFill>
                <a:latin typeface="Arial"/>
                <a:cs typeface="Arial"/>
              </a:rPr>
              <a:t>my</a:t>
            </a:r>
            <a:r>
              <a:rPr dirty="0" sz="1500" spc="4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ACAEB3"/>
                </a:solidFill>
                <a:latin typeface="Arial"/>
                <a:cs typeface="Arial"/>
              </a:rPr>
              <a:t>project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401581" y="6756093"/>
            <a:ext cx="1807845" cy="58674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450" b="1">
                <a:solidFill>
                  <a:srgbClr val="4B4D59"/>
                </a:solidFill>
                <a:latin typeface="Arial"/>
                <a:cs typeface="Arial"/>
              </a:rPr>
              <a:t>Recommend</a:t>
            </a:r>
            <a:r>
              <a:rPr dirty="0" sz="1450" spc="190" b="1">
                <a:solidFill>
                  <a:srgbClr val="4B4D59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4B4D59"/>
                </a:solidFill>
                <a:latin typeface="Arial"/>
                <a:cs typeface="Arial"/>
              </a:rPr>
              <a:t>a</a:t>
            </a:r>
            <a:r>
              <a:rPr dirty="0" sz="1450" spc="-40" b="1">
                <a:solidFill>
                  <a:srgbClr val="4B4D59"/>
                </a:solidFill>
                <a:latin typeface="Arial"/>
                <a:cs typeface="Arial"/>
              </a:rPr>
              <a:t> </a:t>
            </a:r>
            <a:r>
              <a:rPr dirty="0" sz="1450" spc="-20" b="1">
                <a:solidFill>
                  <a:srgbClr val="4B4D59"/>
                </a:solidFill>
                <a:latin typeface="Arial"/>
                <a:cs typeface="Arial"/>
              </a:rPr>
              <a:t>dish</a:t>
            </a:r>
            <a:endParaRPr sz="145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445"/>
              </a:spcBef>
            </a:pP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to</a:t>
            </a:r>
            <a:r>
              <a:rPr dirty="0" sz="1500" spc="19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bring</a:t>
            </a:r>
            <a:r>
              <a:rPr dirty="0" sz="1500" spc="2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ACAEB3"/>
                </a:solidFill>
                <a:latin typeface="Arial"/>
                <a:cs typeface="Arial"/>
              </a:rPr>
              <a:t>to</a:t>
            </a:r>
            <a:r>
              <a:rPr dirty="0" sz="1500" spc="12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ACAEB3"/>
                </a:solidFill>
                <a:latin typeface="Arial"/>
                <a:cs typeface="Arial"/>
              </a:rPr>
              <a:t>a</a:t>
            </a:r>
            <a:r>
              <a:rPr dirty="0" sz="1500" spc="-12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ACAEB3"/>
                </a:solidFill>
                <a:latin typeface="Arial"/>
                <a:cs typeface="Arial"/>
              </a:rPr>
              <a:t>potluck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399434" y="7740971"/>
            <a:ext cx="3731260" cy="59563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450" b="1">
                <a:solidFill>
                  <a:srgbClr val="4B4D59"/>
                </a:solidFill>
                <a:latin typeface="Arial"/>
                <a:cs typeface="Arial"/>
              </a:rPr>
              <a:t>Suggest</a:t>
            </a:r>
            <a:r>
              <a:rPr dirty="0" sz="1450" spc="65" b="1">
                <a:solidFill>
                  <a:srgbClr val="4B4D59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4B4D59"/>
                </a:solidFill>
                <a:latin typeface="Arial"/>
                <a:cs typeface="Arial"/>
              </a:rPr>
              <a:t>some</a:t>
            </a:r>
            <a:r>
              <a:rPr dirty="0" sz="1450" spc="75" b="1">
                <a:solidFill>
                  <a:srgbClr val="4B4D59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4B4D59"/>
                </a:solidFill>
                <a:latin typeface="Arial"/>
                <a:cs typeface="Arial"/>
              </a:rPr>
              <a:t>names</a:t>
            </a:r>
            <a:endParaRPr sz="14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480"/>
              </a:spcBef>
            </a:pP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for</a:t>
            </a:r>
            <a:r>
              <a:rPr dirty="0" sz="1500" spc="28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ACAEB3"/>
                </a:solidFill>
                <a:latin typeface="Arial"/>
                <a:cs typeface="Arial"/>
              </a:rPr>
              <a:t>my</a:t>
            </a:r>
            <a:r>
              <a:rPr dirty="0" sz="1500" spc="18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cafe-by-day,</a:t>
            </a:r>
            <a:r>
              <a:rPr dirty="0" sz="1500" spc="14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bar-by-night</a:t>
            </a:r>
            <a:r>
              <a:rPr dirty="0" sz="1500" spc="32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ACAEB3"/>
                </a:solidFill>
                <a:latin typeface="Arial"/>
                <a:cs typeface="Arial"/>
              </a:rPr>
              <a:t>business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885337" y="8978886"/>
            <a:ext cx="2085339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50">
                <a:solidFill>
                  <a:srgbClr val="010101"/>
                </a:solidFill>
                <a:latin typeface="Arial"/>
                <a:cs typeface="Arial"/>
              </a:rPr>
              <a:t>Is</a:t>
            </a:r>
            <a:r>
              <a:rPr dirty="0" sz="1650" spc="-135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131313"/>
                </a:solidFill>
                <a:latin typeface="Arial"/>
                <a:cs typeface="Arial"/>
              </a:rPr>
              <a:t>C</a:t>
            </a:r>
            <a:r>
              <a:rPr dirty="0" sz="1650">
                <a:solidFill>
                  <a:srgbClr val="2A2A2D"/>
                </a:solidFill>
                <a:latin typeface="Arial"/>
                <a:cs typeface="Arial"/>
              </a:rPr>
              <a:t>lh</a:t>
            </a:r>
            <a:r>
              <a:rPr dirty="0" sz="1650">
                <a:solidFill>
                  <a:srgbClr val="131313"/>
                </a:solidFill>
                <a:latin typeface="Arial"/>
                <a:cs typeface="Arial"/>
              </a:rPr>
              <a:t>atGPT</a:t>
            </a:r>
            <a:r>
              <a:rPr dirty="0" sz="1650" spc="-7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dirty="0" sz="1650" spc="60">
                <a:solidFill>
                  <a:srgbClr val="131313"/>
                </a:solidFill>
                <a:latin typeface="Arial"/>
                <a:cs typeface="Arial"/>
              </a:rPr>
              <a:t>a</a:t>
            </a:r>
            <a:r>
              <a:rPr dirty="0" sz="1650" spc="60">
                <a:solidFill>
                  <a:srgbClr val="2A2A2D"/>
                </a:solidFill>
                <a:latin typeface="Arial"/>
                <a:cs typeface="Arial"/>
              </a:rPr>
              <a:t>n</a:t>
            </a:r>
            <a:r>
              <a:rPr dirty="0" sz="1650" spc="-60">
                <a:solidFill>
                  <a:srgbClr val="2A2A2D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2A2A2D"/>
                </a:solidFill>
                <a:latin typeface="Arial"/>
                <a:cs typeface="Arial"/>
              </a:rPr>
              <a:t>LL</a:t>
            </a:r>
            <a:r>
              <a:rPr dirty="0" sz="1650" spc="55">
                <a:solidFill>
                  <a:srgbClr val="131313"/>
                </a:solidFill>
                <a:latin typeface="Arial"/>
                <a:cs typeface="Arial"/>
              </a:rPr>
              <a:t>M?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321491" y="9696694"/>
            <a:ext cx="966724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>
                <a:solidFill>
                  <a:srgbClr val="6B6E7C"/>
                </a:solidFill>
                <a:latin typeface="Arial"/>
                <a:cs typeface="Arial"/>
              </a:rPr>
              <a:t>Free</a:t>
            </a:r>
            <a:r>
              <a:rPr dirty="0" sz="1300" spc="-15">
                <a:solidFill>
                  <a:srgbClr val="6B6E7C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6B6E7C"/>
                </a:solidFill>
                <a:latin typeface="Arial"/>
                <a:cs typeface="Arial"/>
              </a:rPr>
              <a:t>Research</a:t>
            </a:r>
            <a:r>
              <a:rPr dirty="0" sz="1300" spc="40">
                <a:solidFill>
                  <a:srgbClr val="6B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B6E7C"/>
                </a:solidFill>
                <a:latin typeface="Arial"/>
                <a:cs typeface="Arial"/>
              </a:rPr>
              <a:t>Preview</a:t>
            </a:r>
            <a:r>
              <a:rPr dirty="0" sz="1300">
                <a:solidFill>
                  <a:srgbClr val="4B4D59"/>
                </a:solidFill>
                <a:latin typeface="Arial"/>
                <a:cs typeface="Arial"/>
              </a:rPr>
              <a:t>.</a:t>
            </a:r>
            <a:r>
              <a:rPr dirty="0" sz="1300">
                <a:solidFill>
                  <a:srgbClr val="6B6E7C"/>
                </a:solidFill>
                <a:latin typeface="Arial"/>
                <a:cs typeface="Arial"/>
              </a:rPr>
              <a:t>ChatGPT</a:t>
            </a:r>
            <a:r>
              <a:rPr dirty="0" sz="1300" spc="175">
                <a:solidFill>
                  <a:srgbClr val="6B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B6E7C"/>
                </a:solidFill>
                <a:latin typeface="Arial"/>
                <a:cs typeface="Arial"/>
              </a:rPr>
              <a:t>may</a:t>
            </a:r>
            <a:r>
              <a:rPr dirty="0" sz="1300" spc="5">
                <a:solidFill>
                  <a:srgbClr val="6B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B6E7C"/>
                </a:solidFill>
                <a:latin typeface="Arial"/>
                <a:cs typeface="Arial"/>
              </a:rPr>
              <a:t>produce</a:t>
            </a:r>
            <a:r>
              <a:rPr dirty="0" sz="1300" spc="15">
                <a:solidFill>
                  <a:srgbClr val="6B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B6E7C"/>
                </a:solidFill>
                <a:latin typeface="Arial"/>
                <a:cs typeface="Arial"/>
              </a:rPr>
              <a:t>inaccurate</a:t>
            </a:r>
            <a:r>
              <a:rPr dirty="0" sz="1300" spc="95">
                <a:solidFill>
                  <a:srgbClr val="6B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9393A3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6B6E7C"/>
                </a:solidFill>
                <a:latin typeface="Arial"/>
                <a:cs typeface="Arial"/>
              </a:rPr>
              <a:t>nformation about</a:t>
            </a:r>
            <a:r>
              <a:rPr dirty="0" sz="1300" spc="155">
                <a:solidFill>
                  <a:srgbClr val="6B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B6E7C"/>
                </a:solidFill>
                <a:latin typeface="Arial"/>
                <a:cs typeface="Arial"/>
              </a:rPr>
              <a:t>peop</a:t>
            </a:r>
            <a:r>
              <a:rPr dirty="0" sz="1300">
                <a:solidFill>
                  <a:srgbClr val="4B4D59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6B6E7C"/>
                </a:solidFill>
                <a:latin typeface="Arial"/>
                <a:cs typeface="Arial"/>
              </a:rPr>
              <a:t>e.</a:t>
            </a:r>
            <a:r>
              <a:rPr dirty="0" sz="1300" spc="-15">
                <a:solidFill>
                  <a:srgbClr val="6B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B6E7C"/>
                </a:solidFill>
                <a:latin typeface="Arial"/>
                <a:cs typeface="Arial"/>
              </a:rPr>
              <a:t>places,</a:t>
            </a:r>
            <a:r>
              <a:rPr dirty="0" sz="1300" spc="25">
                <a:solidFill>
                  <a:srgbClr val="6B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B6E7C"/>
                </a:solidFill>
                <a:latin typeface="Arial"/>
                <a:cs typeface="Arial"/>
              </a:rPr>
              <a:t>or</a:t>
            </a:r>
            <a:r>
              <a:rPr dirty="0" sz="1300" spc="35">
                <a:solidFill>
                  <a:srgbClr val="6B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B6E7C"/>
                </a:solidFill>
                <a:latin typeface="Arial"/>
                <a:cs typeface="Arial"/>
              </a:rPr>
              <a:t>facts.</a:t>
            </a:r>
            <a:r>
              <a:rPr dirty="0" sz="1300" spc="-100">
                <a:solidFill>
                  <a:srgbClr val="6B6E7C"/>
                </a:solid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6B6E7C"/>
                </a:solidFill>
                <a:uFill>
                  <a:solidFill>
                    <a:srgbClr val="6B6E7C"/>
                  </a:solidFill>
                </a:uFill>
                <a:latin typeface="Arial"/>
                <a:cs typeface="Arial"/>
              </a:rPr>
              <a:t>ChatGPT</a:t>
            </a:r>
            <a:r>
              <a:rPr dirty="0" u="heavy" sz="1300" spc="150">
                <a:solidFill>
                  <a:srgbClr val="6B6E7C"/>
                </a:solidFill>
                <a:uFill>
                  <a:solidFill>
                    <a:srgbClr val="6B6E7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6B6E7C"/>
                </a:solidFill>
                <a:uFill>
                  <a:solidFill>
                    <a:srgbClr val="6B6E7C"/>
                  </a:solidFill>
                </a:uFill>
                <a:latin typeface="Arial"/>
                <a:cs typeface="Arial"/>
              </a:rPr>
              <a:t>A</a:t>
            </a:r>
            <a:r>
              <a:rPr dirty="0" u="heavy" sz="1300">
                <a:solidFill>
                  <a:srgbClr val="4B4D59"/>
                </a:solidFill>
                <a:uFill>
                  <a:solidFill>
                    <a:srgbClr val="6B6E7C"/>
                  </a:solidFill>
                </a:uFill>
                <a:latin typeface="Arial"/>
                <a:cs typeface="Arial"/>
              </a:rPr>
              <a:t>u</a:t>
            </a:r>
            <a:r>
              <a:rPr dirty="0" u="heavy" sz="1300">
                <a:solidFill>
                  <a:srgbClr val="6B6E7C"/>
                </a:solidFill>
                <a:uFill>
                  <a:solidFill>
                    <a:srgbClr val="6B6E7C"/>
                  </a:solidFill>
                </a:uFill>
                <a:latin typeface="Arial"/>
                <a:cs typeface="Arial"/>
              </a:rPr>
              <a:t>gust</a:t>
            </a:r>
            <a:r>
              <a:rPr dirty="0" u="heavy" sz="1300" spc="225">
                <a:solidFill>
                  <a:srgbClr val="6B6E7C"/>
                </a:solidFill>
                <a:uFill>
                  <a:solidFill>
                    <a:srgbClr val="6B6E7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6B6E7C"/>
                </a:solidFill>
                <a:uFill>
                  <a:solidFill>
                    <a:srgbClr val="6B6E7C"/>
                  </a:solidFill>
                </a:uFill>
                <a:latin typeface="Arial"/>
                <a:cs typeface="Arial"/>
              </a:rPr>
              <a:t>3</a:t>
            </a:r>
            <a:r>
              <a:rPr dirty="0" u="heavy" sz="1300" spc="125">
                <a:solidFill>
                  <a:srgbClr val="6B6E7C"/>
                </a:solidFill>
                <a:uFill>
                  <a:solidFill>
                    <a:srgbClr val="6B6E7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 spc="-10">
                <a:solidFill>
                  <a:srgbClr val="6B6E7C"/>
                </a:solidFill>
                <a:uFill>
                  <a:solidFill>
                    <a:srgbClr val="6B6E7C"/>
                  </a:solidFill>
                </a:uFill>
                <a:latin typeface="Arial"/>
                <a:cs typeface="Arial"/>
              </a:rPr>
              <a:t>Version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7793944" y="9550131"/>
            <a:ext cx="18796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300" spc="-110">
                <a:solidFill>
                  <a:srgbClr val="6B6E7C"/>
                </a:solidFill>
                <a:latin typeface="Arial"/>
                <a:cs typeface="Arial"/>
              </a:rPr>
              <a:t>?</a:t>
            </a:r>
            <a:r>
              <a:rPr dirty="0" baseline="-8838" sz="3300" spc="-165">
                <a:solidFill>
                  <a:srgbClr val="4B4D59"/>
                </a:solidFill>
                <a:latin typeface="Arial"/>
                <a:cs typeface="Arial"/>
              </a:rPr>
              <a:t>.</a:t>
            </a:r>
            <a:endParaRPr baseline="-8838"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0410" y="1154225"/>
            <a:ext cx="521729" cy="54961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2951" y="2367958"/>
            <a:ext cx="549188" cy="5358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8181789" y="-108086"/>
            <a:ext cx="10033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0">
                <a:solidFill>
                  <a:srgbClr val="EDB55D"/>
                </a:solidFill>
                <a:latin typeface="Arial"/>
                <a:cs typeface="Arial"/>
              </a:rPr>
              <a:t>•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75522" y="232623"/>
            <a:ext cx="14033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010101"/>
                </a:solidFill>
                <a:latin typeface="Arial"/>
                <a:cs typeface="Arial"/>
              </a:rPr>
              <a:t>[]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11816" y="263666"/>
            <a:ext cx="1532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6B6B72"/>
                </a:solidFill>
                <a:latin typeface="Arial"/>
                <a:cs typeface="Arial"/>
              </a:rPr>
              <a:t>Default</a:t>
            </a:r>
            <a:r>
              <a:rPr dirty="0" sz="1500" spc="175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500" spc="-35">
                <a:solidFill>
                  <a:srgbClr val="6B6B72"/>
                </a:solidFill>
                <a:latin typeface="Arial"/>
                <a:cs typeface="Arial"/>
              </a:rPr>
              <a:t>(GPT-</a:t>
            </a:r>
            <a:r>
              <a:rPr dirty="0" sz="1500" spc="-20">
                <a:solidFill>
                  <a:srgbClr val="6B6B72"/>
                </a:solidFill>
                <a:latin typeface="Arial"/>
                <a:cs typeface="Arial"/>
              </a:rPr>
              <a:t>3.5)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01992" y="1193687"/>
            <a:ext cx="209042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36343B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s</a:t>
            </a:r>
            <a:r>
              <a:rPr dirty="0" sz="1750" spc="-17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C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h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atGPT</a:t>
            </a:r>
            <a:r>
              <a:rPr dirty="0" sz="1750" spc="-4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an</a:t>
            </a:r>
            <a:r>
              <a:rPr dirty="0" sz="1750" spc="-20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F57"/>
                </a:solidFill>
                <a:latin typeface="Arial"/>
                <a:cs typeface="Arial"/>
              </a:rPr>
              <a:t>LLM?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00817" y="2289864"/>
            <a:ext cx="9248775" cy="2045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12065">
              <a:lnSpc>
                <a:spcPct val="151100"/>
              </a:lnSpc>
              <a:spcBef>
                <a:spcPts val="135"/>
              </a:spcBef>
            </a:pPr>
            <a:r>
              <a:rPr dirty="0" sz="1750" spc="-75">
                <a:solidFill>
                  <a:srgbClr val="4B4F57"/>
                </a:solidFill>
                <a:latin typeface="Arial"/>
                <a:cs typeface="Arial"/>
              </a:rPr>
              <a:t>Yes</a:t>
            </a:r>
            <a:r>
              <a:rPr dirty="0" sz="1750" spc="-75">
                <a:solidFill>
                  <a:srgbClr val="6B6B72"/>
                </a:solidFill>
                <a:latin typeface="Arial"/>
                <a:cs typeface="Arial"/>
              </a:rPr>
              <a:t>,</a:t>
            </a:r>
            <a:r>
              <a:rPr dirty="0" sz="1750" spc="-28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ChatGPT</a:t>
            </a:r>
            <a:r>
              <a:rPr dirty="0" sz="1750" spc="-3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6B6B72"/>
                </a:solidFill>
                <a:latin typeface="Arial"/>
                <a:cs typeface="Arial"/>
              </a:rPr>
              <a:t>i</a:t>
            </a:r>
            <a:r>
              <a:rPr dirty="0" sz="1750" spc="50">
                <a:solidFill>
                  <a:srgbClr val="4B4F57"/>
                </a:solidFill>
                <a:latin typeface="Arial"/>
                <a:cs typeface="Arial"/>
              </a:rPr>
              <a:t>s</a:t>
            </a:r>
            <a:r>
              <a:rPr dirty="0" sz="1750" spc="-12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B4F57"/>
                </a:solidFill>
                <a:latin typeface="Arial"/>
                <a:cs typeface="Arial"/>
              </a:rPr>
              <a:t>a</a:t>
            </a:r>
            <a:r>
              <a:rPr dirty="0" sz="1750" spc="-204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-65">
                <a:solidFill>
                  <a:srgbClr val="4B4F57"/>
                </a:solidFill>
                <a:latin typeface="Arial"/>
                <a:cs typeface="Arial"/>
              </a:rPr>
              <a:t>La</a:t>
            </a:r>
            <a:r>
              <a:rPr dirty="0" sz="1750" spc="-65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 spc="-65">
                <a:solidFill>
                  <a:srgbClr val="4B4F57"/>
                </a:solidFill>
                <a:latin typeface="Arial"/>
                <a:cs typeface="Arial"/>
              </a:rPr>
              <a:t>g</a:t>
            </a:r>
            <a:r>
              <a:rPr dirty="0" sz="1750" spc="-65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dirty="0" sz="1750" spc="-65">
                <a:solidFill>
                  <a:srgbClr val="4B4F57"/>
                </a:solidFill>
                <a:latin typeface="Arial"/>
                <a:cs typeface="Arial"/>
              </a:rPr>
              <a:t>e</a:t>
            </a:r>
            <a:r>
              <a:rPr dirty="0" sz="1750" spc="-14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Language</a:t>
            </a:r>
            <a:r>
              <a:rPr dirty="0" sz="1750" spc="-5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F57"/>
                </a:solidFill>
                <a:latin typeface="Arial"/>
                <a:cs typeface="Arial"/>
              </a:rPr>
              <a:t>Model</a:t>
            </a:r>
            <a:r>
              <a:rPr dirty="0" sz="1750" spc="-14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(LLM).</a:t>
            </a:r>
            <a:r>
              <a:rPr dirty="0" sz="1750" spc="-21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4B4F57"/>
                </a:solidFill>
                <a:latin typeface="Arial"/>
                <a:cs typeface="Arial"/>
              </a:rPr>
              <a:t>I</a:t>
            </a:r>
            <a:r>
              <a:rPr dirty="0" sz="1700">
                <a:solidFill>
                  <a:srgbClr val="6B6B72"/>
                </a:solidFill>
                <a:latin typeface="Arial"/>
                <a:cs typeface="Arial"/>
              </a:rPr>
              <a:t>t</a:t>
            </a:r>
            <a:r>
              <a:rPr dirty="0" sz="1700" spc="10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F57"/>
                </a:solidFill>
                <a:latin typeface="Arial"/>
                <a:cs typeface="Arial"/>
              </a:rPr>
              <a:t>is</a:t>
            </a:r>
            <a:r>
              <a:rPr dirty="0" sz="1750" spc="-10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based</a:t>
            </a:r>
            <a:r>
              <a:rPr dirty="0" sz="1750" spc="-1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on</a:t>
            </a:r>
            <a:r>
              <a:rPr dirty="0" sz="1750" spc="-16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the</a:t>
            </a:r>
            <a:r>
              <a:rPr dirty="0" sz="1750" spc="-3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-55">
                <a:solidFill>
                  <a:srgbClr val="4B4F57"/>
                </a:solidFill>
                <a:latin typeface="Arial"/>
                <a:cs typeface="Arial"/>
              </a:rPr>
              <a:t>GPT-</a:t>
            </a:r>
            <a:r>
              <a:rPr dirty="0" sz="1750" spc="-35">
                <a:solidFill>
                  <a:srgbClr val="4B4F57"/>
                </a:solidFill>
                <a:latin typeface="Arial"/>
                <a:cs typeface="Arial"/>
              </a:rPr>
              <a:t>3.5</a:t>
            </a:r>
            <a:r>
              <a:rPr dirty="0" sz="1750" spc="-4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F57"/>
                </a:solidFill>
                <a:latin typeface="Arial"/>
                <a:cs typeface="Arial"/>
              </a:rPr>
              <a:t>arch</a:t>
            </a:r>
            <a:r>
              <a:rPr dirty="0" sz="1750" spc="-10">
                <a:solidFill>
                  <a:srgbClr val="6B6B72"/>
                </a:solidFill>
                <a:latin typeface="Arial"/>
                <a:cs typeface="Arial"/>
              </a:rPr>
              <a:t>it</a:t>
            </a:r>
            <a:r>
              <a:rPr dirty="0" sz="1750" spc="-10">
                <a:solidFill>
                  <a:srgbClr val="4B4F57"/>
                </a:solidFill>
                <a:latin typeface="Arial"/>
                <a:cs typeface="Arial"/>
              </a:rPr>
              <a:t>ectu</a:t>
            </a:r>
            <a:r>
              <a:rPr dirty="0" sz="1750" spc="-10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 spc="-10">
                <a:solidFill>
                  <a:srgbClr val="4B4F57"/>
                </a:solidFill>
                <a:latin typeface="Arial"/>
                <a:cs typeface="Arial"/>
              </a:rPr>
              <a:t>e,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which</a:t>
            </a:r>
            <a:r>
              <a:rPr dirty="0" sz="1750" spc="-5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stands</a:t>
            </a:r>
            <a:r>
              <a:rPr dirty="0" sz="1750" spc="1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F57"/>
                </a:solidFill>
                <a:latin typeface="Arial"/>
                <a:cs typeface="Arial"/>
              </a:rPr>
              <a:t>fo</a:t>
            </a:r>
            <a:r>
              <a:rPr dirty="0" sz="1750" spc="55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 spc="-6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"Genera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ti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ve</a:t>
            </a:r>
            <a:r>
              <a:rPr dirty="0" sz="1750" spc="-7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P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e-t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aine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d</a:t>
            </a:r>
            <a:r>
              <a:rPr dirty="0" sz="1750" spc="114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Transformer</a:t>
            </a:r>
            <a:r>
              <a:rPr dirty="0" sz="1750" spc="22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-70">
                <a:solidFill>
                  <a:srgbClr val="4B4F57"/>
                </a:solidFill>
                <a:latin typeface="Arial"/>
                <a:cs typeface="Arial"/>
              </a:rPr>
              <a:t>3.5."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 LLMs</a:t>
            </a:r>
            <a:r>
              <a:rPr dirty="0" sz="1750" spc="-1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li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ke</a:t>
            </a:r>
            <a:r>
              <a:rPr dirty="0" sz="1750" spc="-14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C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h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atGP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T</a:t>
            </a:r>
            <a:r>
              <a:rPr dirty="0" sz="1750" spc="135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a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e</a:t>
            </a:r>
            <a:r>
              <a:rPr dirty="0" sz="1750" spc="-10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F57"/>
                </a:solidFill>
                <a:latin typeface="Arial"/>
                <a:cs typeface="Arial"/>
              </a:rPr>
              <a:t>designed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to</a:t>
            </a:r>
            <a:r>
              <a:rPr dirty="0" sz="1750" spc="22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u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nderstand</a:t>
            </a:r>
            <a:r>
              <a:rPr dirty="0" sz="1750" spc="14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an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d</a:t>
            </a:r>
            <a:r>
              <a:rPr dirty="0" sz="1750" spc="6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genera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t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e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hu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m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an-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ike</a:t>
            </a:r>
            <a:r>
              <a:rPr dirty="0" sz="1750" spc="-11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t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ext</a:t>
            </a:r>
            <a:r>
              <a:rPr dirty="0" sz="1750" spc="229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based</a:t>
            </a:r>
            <a:r>
              <a:rPr dirty="0" sz="1750" spc="16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on</a:t>
            </a:r>
            <a:r>
              <a:rPr dirty="0" sz="1750" spc="-17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the</a:t>
            </a:r>
            <a:r>
              <a:rPr dirty="0" sz="1750" spc="19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input</a:t>
            </a:r>
            <a:r>
              <a:rPr dirty="0" sz="1750" spc="3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they</a:t>
            </a:r>
            <a:r>
              <a:rPr dirty="0" sz="1750" spc="6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rece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ve.</a:t>
            </a:r>
            <a:r>
              <a:rPr dirty="0" sz="1750" spc="-16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They</a:t>
            </a:r>
            <a:r>
              <a:rPr dirty="0" sz="1750" spc="3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h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ave</a:t>
            </a:r>
            <a:r>
              <a:rPr dirty="0" sz="1750" spc="-1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-50">
                <a:solidFill>
                  <a:srgbClr val="4B4F57"/>
                </a:solidFill>
                <a:latin typeface="Arial"/>
                <a:cs typeface="Arial"/>
              </a:rPr>
              <a:t>a 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wide</a:t>
            </a:r>
            <a:r>
              <a:rPr dirty="0" sz="1750" spc="5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range</a:t>
            </a:r>
            <a:r>
              <a:rPr dirty="0" sz="1750" spc="1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of</a:t>
            </a:r>
            <a:r>
              <a:rPr dirty="0" sz="1750" spc="9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app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l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ica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t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io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n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s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,</a:t>
            </a:r>
            <a:r>
              <a:rPr dirty="0" sz="1750" spc="-6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i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n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clu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d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ing</a:t>
            </a:r>
            <a:r>
              <a:rPr dirty="0" sz="1750" spc="8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natu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al</a:t>
            </a:r>
            <a:r>
              <a:rPr dirty="0" sz="1750" spc="-13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l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anguage</a:t>
            </a:r>
            <a:r>
              <a:rPr dirty="0" sz="1750" spc="-1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unde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stand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i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ng,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t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ext</a:t>
            </a:r>
            <a:r>
              <a:rPr dirty="0" sz="1750" spc="320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generat</a:t>
            </a:r>
            <a:r>
              <a:rPr dirty="0" sz="1750" spc="20">
                <a:solidFill>
                  <a:srgbClr val="6B6B72"/>
                </a:solidFill>
                <a:latin typeface="Arial"/>
                <a:cs typeface="Arial"/>
              </a:rPr>
              <a:t>i</a:t>
            </a:r>
            <a:r>
              <a:rPr dirty="0" sz="1750" spc="20">
                <a:solidFill>
                  <a:srgbClr val="4B4F57"/>
                </a:solidFill>
                <a:latin typeface="Arial"/>
                <a:cs typeface="Arial"/>
              </a:rPr>
              <a:t>on,</a:t>
            </a:r>
            <a:r>
              <a:rPr dirty="0" sz="1750" spc="-9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B4F57"/>
                </a:solidFill>
                <a:latin typeface="Arial"/>
                <a:cs typeface="Arial"/>
              </a:rPr>
              <a:t>and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va</a:t>
            </a:r>
            <a:r>
              <a:rPr dirty="0" sz="1750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ious</a:t>
            </a:r>
            <a:r>
              <a:rPr dirty="0" sz="1750" spc="-10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F57"/>
                </a:solidFill>
                <a:latin typeface="Arial"/>
                <a:cs typeface="Arial"/>
              </a:rPr>
              <a:t>fo</a:t>
            </a:r>
            <a:r>
              <a:rPr dirty="0" sz="1750" spc="50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 spc="50">
                <a:solidFill>
                  <a:srgbClr val="4B4F57"/>
                </a:solidFill>
                <a:latin typeface="Arial"/>
                <a:cs typeface="Arial"/>
              </a:rPr>
              <a:t>ms</a:t>
            </a:r>
            <a:r>
              <a:rPr dirty="0" sz="1750" spc="-2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F57"/>
                </a:solidFill>
                <a:latin typeface="Arial"/>
                <a:cs typeface="Arial"/>
              </a:rPr>
              <a:t>of</a:t>
            </a:r>
            <a:r>
              <a:rPr dirty="0" sz="1750" spc="15">
                <a:solidFill>
                  <a:srgbClr val="4B4F5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F57"/>
                </a:solidFill>
                <a:latin typeface="Arial"/>
                <a:cs typeface="Arial"/>
              </a:rPr>
              <a:t>human-comp</a:t>
            </a:r>
            <a:r>
              <a:rPr dirty="0" sz="1750" spc="50">
                <a:solidFill>
                  <a:srgbClr val="6B6B72"/>
                </a:solidFill>
                <a:latin typeface="Arial"/>
                <a:cs typeface="Arial"/>
              </a:rPr>
              <a:t>ut</a:t>
            </a:r>
            <a:r>
              <a:rPr dirty="0" sz="1750" spc="50">
                <a:solidFill>
                  <a:srgbClr val="4B4F57"/>
                </a:solidFill>
                <a:latin typeface="Arial"/>
                <a:cs typeface="Arial"/>
              </a:rPr>
              <a:t>e</a:t>
            </a:r>
            <a:r>
              <a:rPr dirty="0" sz="1750" spc="50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 spc="-5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750" spc="35">
                <a:solidFill>
                  <a:srgbClr val="6B6B72"/>
                </a:solidFill>
                <a:latin typeface="Arial"/>
                <a:cs typeface="Arial"/>
              </a:rPr>
              <a:t>i</a:t>
            </a:r>
            <a:r>
              <a:rPr dirty="0" sz="1750" spc="35">
                <a:solidFill>
                  <a:srgbClr val="4B4F57"/>
                </a:solidFill>
                <a:latin typeface="Arial"/>
                <a:cs typeface="Arial"/>
              </a:rPr>
              <a:t>nte</a:t>
            </a:r>
            <a:r>
              <a:rPr dirty="0" sz="1750" spc="35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750" spc="35">
                <a:solidFill>
                  <a:srgbClr val="4B4F57"/>
                </a:solidFill>
                <a:latin typeface="Arial"/>
                <a:cs typeface="Arial"/>
              </a:rPr>
              <a:t>act</a:t>
            </a:r>
            <a:r>
              <a:rPr dirty="0" sz="1750" spc="35">
                <a:solidFill>
                  <a:srgbClr val="6B6B72"/>
                </a:solidFill>
                <a:latin typeface="Arial"/>
                <a:cs typeface="Arial"/>
              </a:rPr>
              <a:t>i</a:t>
            </a:r>
            <a:r>
              <a:rPr dirty="0" sz="1750" spc="35">
                <a:solidFill>
                  <a:srgbClr val="4B4F57"/>
                </a:solidFill>
                <a:latin typeface="Arial"/>
                <a:cs typeface="Arial"/>
              </a:rPr>
              <a:t>o</a:t>
            </a:r>
            <a:r>
              <a:rPr dirty="0" sz="1750" spc="35">
                <a:solidFill>
                  <a:srgbClr val="6B6B72"/>
                </a:solidFill>
                <a:latin typeface="Arial"/>
                <a:cs typeface="Arial"/>
              </a:rPr>
              <a:t>n</a:t>
            </a:r>
            <a:r>
              <a:rPr dirty="0" sz="1750" spc="35">
                <a:solidFill>
                  <a:srgbClr val="4B4F57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019517" y="2207676"/>
            <a:ext cx="1060450" cy="560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7244" algn="l"/>
              </a:tabLst>
            </a:pPr>
            <a:r>
              <a:rPr dirty="0" sz="3500" spc="-275">
                <a:solidFill>
                  <a:srgbClr val="AEACB5"/>
                </a:solidFill>
                <a:latin typeface="Arial"/>
                <a:cs typeface="Arial"/>
              </a:rPr>
              <a:t>□</a:t>
            </a:r>
            <a:r>
              <a:rPr dirty="0" sz="3500" spc="360">
                <a:solidFill>
                  <a:srgbClr val="AEACB5"/>
                </a:solidFill>
                <a:latin typeface="Arial"/>
                <a:cs typeface="Arial"/>
              </a:rPr>
              <a:t> </a:t>
            </a:r>
            <a:r>
              <a:rPr dirty="0" sz="1750" spc="-480" i="1">
                <a:solidFill>
                  <a:srgbClr val="AEACB5"/>
                </a:solidFill>
                <a:latin typeface="Arial"/>
                <a:cs typeface="Arial"/>
              </a:rPr>
              <a:t>cCJ</a:t>
            </a:r>
            <a:r>
              <a:rPr dirty="0" sz="1750" i="1">
                <a:solidFill>
                  <a:srgbClr val="AEACB5"/>
                </a:solidFill>
                <a:latin typeface="Arial"/>
                <a:cs typeface="Arial"/>
              </a:rPr>
              <a:t>	</a:t>
            </a:r>
            <a:r>
              <a:rPr dirty="0" sz="2200" spc="-490">
                <a:solidFill>
                  <a:srgbClr val="AEACB5"/>
                </a:solidFill>
                <a:latin typeface="Arial"/>
                <a:cs typeface="Arial"/>
              </a:rPr>
              <a:t>CJl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116534" y="8081945"/>
            <a:ext cx="13703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690" algn="l"/>
              </a:tabLst>
            </a:pPr>
            <a:r>
              <a:rPr dirty="0" sz="1500" spc="30">
                <a:solidFill>
                  <a:srgbClr val="6B6B72"/>
                </a:solidFill>
                <a:latin typeface="Arial"/>
                <a:cs typeface="Arial"/>
              </a:rPr>
              <a:t>G</a:t>
            </a:r>
            <a:r>
              <a:rPr dirty="0" sz="1500">
                <a:solidFill>
                  <a:srgbClr val="6B6B72"/>
                </a:solidFill>
                <a:latin typeface="Arial"/>
                <a:cs typeface="Arial"/>
              </a:rPr>
              <a:t>	</a:t>
            </a:r>
            <a:r>
              <a:rPr dirty="0" sz="1500" spc="-10">
                <a:solidFill>
                  <a:srgbClr val="4B4F57"/>
                </a:solidFill>
                <a:latin typeface="Arial"/>
                <a:cs typeface="Arial"/>
              </a:rPr>
              <a:t>Regene</a:t>
            </a:r>
            <a:r>
              <a:rPr dirty="0" sz="1500" spc="-10">
                <a:solidFill>
                  <a:srgbClr val="6B6B72"/>
                </a:solidFill>
                <a:latin typeface="Arial"/>
                <a:cs typeface="Arial"/>
              </a:rPr>
              <a:t>r</a:t>
            </a:r>
            <a:r>
              <a:rPr dirty="0" sz="1500" spc="-10">
                <a:solidFill>
                  <a:srgbClr val="4B4F57"/>
                </a:solidFill>
                <a:latin typeface="Arial"/>
                <a:cs typeface="Arial"/>
              </a:rPr>
              <a:t>ate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880882" y="8966164"/>
            <a:ext cx="169227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5939C"/>
                </a:solidFill>
                <a:latin typeface="Arial"/>
                <a:cs typeface="Arial"/>
              </a:rPr>
              <a:t>Send</a:t>
            </a:r>
            <a:r>
              <a:rPr dirty="0" sz="1750" spc="-10">
                <a:solidFill>
                  <a:srgbClr val="95939C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95939C"/>
                </a:solidFill>
                <a:latin typeface="Arial"/>
                <a:cs typeface="Arial"/>
              </a:rPr>
              <a:t>a</a:t>
            </a:r>
            <a:r>
              <a:rPr dirty="0" sz="1750" spc="-180">
                <a:solidFill>
                  <a:srgbClr val="95939C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95939C"/>
                </a:solidFill>
                <a:latin typeface="Arial"/>
                <a:cs typeface="Arial"/>
              </a:rPr>
              <a:t>message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320970" y="9690333"/>
            <a:ext cx="96716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40">
                <a:solidFill>
                  <a:srgbClr val="6B6B72"/>
                </a:solidFill>
                <a:latin typeface="Arial"/>
                <a:cs typeface="Arial"/>
              </a:rPr>
              <a:t>Free</a:t>
            </a:r>
            <a:r>
              <a:rPr dirty="0" sz="1350" spc="-7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350" spc="-30">
                <a:solidFill>
                  <a:srgbClr val="6B6B72"/>
                </a:solidFill>
                <a:latin typeface="Arial"/>
                <a:cs typeface="Arial"/>
              </a:rPr>
              <a:t>Research</a:t>
            </a:r>
            <a:r>
              <a:rPr dirty="0" sz="1350" spc="-10">
                <a:solidFill>
                  <a:srgbClr val="6B6B72"/>
                </a:solidFill>
                <a:latin typeface="Arial"/>
                <a:cs typeface="Arial"/>
              </a:rPr>
              <a:t> Preview</a:t>
            </a:r>
            <a:r>
              <a:rPr dirty="0" sz="1350" spc="-10">
                <a:solidFill>
                  <a:srgbClr val="4B4F57"/>
                </a:solidFill>
                <a:latin typeface="Arial"/>
                <a:cs typeface="Arial"/>
              </a:rPr>
              <a:t>.</a:t>
            </a:r>
            <a:r>
              <a:rPr dirty="0" sz="1350" spc="-10">
                <a:solidFill>
                  <a:srgbClr val="6B6B72"/>
                </a:solidFill>
                <a:latin typeface="Arial"/>
                <a:cs typeface="Arial"/>
              </a:rPr>
              <a:t>ChatGPT</a:t>
            </a:r>
            <a:r>
              <a:rPr dirty="0" sz="1350" spc="3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6B6B72"/>
                </a:solidFill>
                <a:latin typeface="Arial"/>
                <a:cs typeface="Arial"/>
              </a:rPr>
              <a:t>may</a:t>
            </a:r>
            <a:r>
              <a:rPr dirty="0" sz="1350" spc="5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6B6B72"/>
                </a:solidFill>
                <a:latin typeface="Arial"/>
                <a:cs typeface="Arial"/>
              </a:rPr>
              <a:t>produce</a:t>
            </a:r>
            <a:r>
              <a:rPr dirty="0" sz="1350" spc="-55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6B6B72"/>
                </a:solidFill>
                <a:latin typeface="Arial"/>
                <a:cs typeface="Arial"/>
              </a:rPr>
              <a:t>inaccurate</a:t>
            </a:r>
            <a:r>
              <a:rPr dirty="0" sz="1350" spc="3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95939C"/>
                </a:solidFill>
                <a:latin typeface="Arial"/>
                <a:cs typeface="Arial"/>
              </a:rPr>
              <a:t>i</a:t>
            </a:r>
            <a:r>
              <a:rPr dirty="0" sz="1350">
                <a:solidFill>
                  <a:srgbClr val="6B6B72"/>
                </a:solidFill>
                <a:latin typeface="Arial"/>
                <a:cs typeface="Arial"/>
              </a:rPr>
              <a:t>nformat</a:t>
            </a:r>
            <a:r>
              <a:rPr dirty="0" sz="1350">
                <a:solidFill>
                  <a:srgbClr val="95939C"/>
                </a:solidFill>
                <a:latin typeface="Arial"/>
                <a:cs typeface="Arial"/>
              </a:rPr>
              <a:t>i</a:t>
            </a:r>
            <a:r>
              <a:rPr dirty="0" sz="1350">
                <a:solidFill>
                  <a:srgbClr val="6B6B72"/>
                </a:solidFill>
                <a:latin typeface="Arial"/>
                <a:cs typeface="Arial"/>
              </a:rPr>
              <a:t>on</a:t>
            </a:r>
            <a:r>
              <a:rPr dirty="0" sz="1350" spc="-11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6B6B72"/>
                </a:solidFill>
                <a:latin typeface="Arial"/>
                <a:cs typeface="Arial"/>
              </a:rPr>
              <a:t>about</a:t>
            </a:r>
            <a:r>
              <a:rPr dirty="0" sz="1350" spc="-15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6B6B72"/>
                </a:solidFill>
                <a:latin typeface="Arial"/>
                <a:cs typeface="Arial"/>
              </a:rPr>
              <a:t>peop</a:t>
            </a:r>
            <a:r>
              <a:rPr dirty="0" sz="1350">
                <a:solidFill>
                  <a:srgbClr val="4B4F57"/>
                </a:solidFill>
                <a:latin typeface="Arial"/>
                <a:cs typeface="Arial"/>
              </a:rPr>
              <a:t>l</a:t>
            </a:r>
            <a:r>
              <a:rPr dirty="0" sz="1350">
                <a:solidFill>
                  <a:srgbClr val="6B6B72"/>
                </a:solidFill>
                <a:latin typeface="Arial"/>
                <a:cs typeface="Arial"/>
              </a:rPr>
              <a:t>e.</a:t>
            </a:r>
            <a:r>
              <a:rPr dirty="0" sz="1350" spc="-19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6B6B72"/>
                </a:solidFill>
                <a:latin typeface="Arial"/>
                <a:cs typeface="Arial"/>
              </a:rPr>
              <a:t>places,</a:t>
            </a:r>
            <a:r>
              <a:rPr dirty="0" sz="1350" spc="-5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6B6B72"/>
                </a:solidFill>
                <a:latin typeface="Arial"/>
                <a:cs typeface="Arial"/>
              </a:rPr>
              <a:t>or</a:t>
            </a:r>
            <a:r>
              <a:rPr dirty="0" sz="1350" spc="15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6B6B72"/>
                </a:solidFill>
                <a:latin typeface="Arial"/>
                <a:cs typeface="Arial"/>
              </a:rPr>
              <a:t>facts.</a:t>
            </a:r>
            <a:r>
              <a:rPr dirty="0" sz="1350" spc="-150">
                <a:solidFill>
                  <a:srgbClr val="6B6B72"/>
                </a:solidFill>
                <a:latin typeface="Arial"/>
                <a:cs typeface="Arial"/>
              </a:rPr>
              <a:t> </a:t>
            </a:r>
            <a:r>
              <a:rPr dirty="0" u="heavy" sz="1350" spc="-20">
                <a:solidFill>
                  <a:srgbClr val="6B6B72"/>
                </a:solidFill>
                <a:uFill>
                  <a:solidFill>
                    <a:srgbClr val="6B6B72"/>
                  </a:solidFill>
                </a:uFill>
                <a:latin typeface="Arial"/>
                <a:cs typeface="Arial"/>
              </a:rPr>
              <a:t>Cha</a:t>
            </a:r>
            <a:r>
              <a:rPr dirty="0" u="heavy" sz="1350" spc="-20">
                <a:solidFill>
                  <a:srgbClr val="95939C"/>
                </a:solidFill>
                <a:uFill>
                  <a:solidFill>
                    <a:srgbClr val="6B6B72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1350" spc="-20">
                <a:solidFill>
                  <a:srgbClr val="6B6B72"/>
                </a:solidFill>
                <a:uFill>
                  <a:solidFill>
                    <a:srgbClr val="6B6B72"/>
                  </a:solidFill>
                </a:uFill>
                <a:latin typeface="Arial"/>
                <a:cs typeface="Arial"/>
              </a:rPr>
              <a:t>GPT</a:t>
            </a:r>
            <a:r>
              <a:rPr dirty="0" u="heavy" sz="1350" spc="-5">
                <a:solidFill>
                  <a:srgbClr val="6B6B72"/>
                </a:solidFill>
                <a:uFill>
                  <a:solidFill>
                    <a:srgbClr val="6B6B72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6B6B72"/>
                </a:solidFill>
                <a:uFill>
                  <a:solidFill>
                    <a:srgbClr val="6B6B72"/>
                  </a:solidFill>
                </a:uFill>
                <a:latin typeface="Arial"/>
                <a:cs typeface="Arial"/>
              </a:rPr>
              <a:t>August</a:t>
            </a:r>
            <a:r>
              <a:rPr dirty="0" u="heavy" sz="1350" spc="-60">
                <a:solidFill>
                  <a:srgbClr val="6B6B72"/>
                </a:solidFill>
                <a:uFill>
                  <a:solidFill>
                    <a:srgbClr val="6B6B72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6B6B72"/>
                </a:solidFill>
                <a:uFill>
                  <a:solidFill>
                    <a:srgbClr val="6B6B72"/>
                  </a:solidFill>
                </a:uFill>
                <a:latin typeface="Arial"/>
                <a:cs typeface="Arial"/>
              </a:rPr>
              <a:t>3</a:t>
            </a:r>
            <a:r>
              <a:rPr dirty="0" u="heavy" sz="1350" spc="15">
                <a:solidFill>
                  <a:srgbClr val="6B6B72"/>
                </a:solidFill>
                <a:uFill>
                  <a:solidFill>
                    <a:srgbClr val="6B6B72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 spc="-10">
                <a:solidFill>
                  <a:srgbClr val="6B6B72"/>
                </a:solidFill>
                <a:uFill>
                  <a:solidFill>
                    <a:srgbClr val="6B6B72"/>
                  </a:solidFill>
                </a:uFill>
                <a:latin typeface="Arial"/>
                <a:cs typeface="Arial"/>
              </a:rPr>
              <a:t>Version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7793944" y="9550131"/>
            <a:ext cx="18097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300" spc="-545">
                <a:solidFill>
                  <a:srgbClr val="6B6B72"/>
                </a:solidFill>
                <a:latin typeface="Arial"/>
                <a:cs typeface="Arial"/>
              </a:rPr>
              <a:t>?</a:t>
            </a:r>
            <a:r>
              <a:rPr dirty="0" baseline="-8838" sz="3300" spc="-44">
                <a:solidFill>
                  <a:srgbClr val="6B6B72"/>
                </a:solidFill>
                <a:latin typeface="Arial"/>
                <a:cs typeface="Arial"/>
              </a:rPr>
              <a:t>.</a:t>
            </a:r>
            <a:endParaRPr baseline="-8838"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536064" y="1709419"/>
            <a:ext cx="13865860" cy="57861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35"/>
              </a:spcBef>
            </a:pPr>
            <a:r>
              <a:rPr dirty="0" sz="5400" spc="-615">
                <a:solidFill>
                  <a:srgbClr val="FFFFFF"/>
                </a:solidFill>
                <a:latin typeface="Arial Black"/>
                <a:cs typeface="Arial Black"/>
              </a:rPr>
              <a:t>Yes,</a:t>
            </a:r>
            <a:r>
              <a:rPr dirty="0" sz="5400" spc="-3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65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5400" spc="-3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645">
                <a:solidFill>
                  <a:srgbClr val="FFFFFF"/>
                </a:solidFill>
                <a:latin typeface="Arial Black"/>
                <a:cs typeface="Arial Black"/>
              </a:rPr>
              <a:t>am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5400" spc="-3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75">
                <a:solidFill>
                  <a:srgbClr val="FFFFFF"/>
                </a:solidFill>
                <a:latin typeface="Arial Black"/>
                <a:cs typeface="Arial Black"/>
              </a:rPr>
              <a:t>language</a:t>
            </a:r>
            <a:r>
              <a:rPr dirty="0" sz="5400" spc="-3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20">
                <a:solidFill>
                  <a:srgbClr val="FFFFFF"/>
                </a:solidFill>
                <a:latin typeface="Arial Black"/>
                <a:cs typeface="Arial Black"/>
              </a:rPr>
              <a:t>model,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65">
                <a:solidFill>
                  <a:srgbClr val="FFFFFF"/>
                </a:solidFill>
                <a:latin typeface="Arial Black"/>
                <a:cs typeface="Arial Black"/>
              </a:rPr>
              <a:t>often </a:t>
            </a:r>
            <a:r>
              <a:rPr dirty="0" sz="5400" spc="-290">
                <a:solidFill>
                  <a:srgbClr val="FFFFFF"/>
                </a:solidFill>
                <a:latin typeface="Arial Black"/>
                <a:cs typeface="Arial Black"/>
              </a:rPr>
              <a:t>referred</a:t>
            </a:r>
            <a:r>
              <a:rPr dirty="0" sz="5400" spc="-3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7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555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58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05">
                <a:solidFill>
                  <a:srgbClr val="FFFFFF"/>
                </a:solidFill>
                <a:latin typeface="Arial Black"/>
                <a:cs typeface="Arial Black"/>
              </a:rPr>
              <a:t>Large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95">
                <a:solidFill>
                  <a:srgbClr val="FFFFFF"/>
                </a:solidFill>
                <a:latin typeface="Arial Black"/>
                <a:cs typeface="Arial Black"/>
              </a:rPr>
              <a:t>Language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10">
                <a:solidFill>
                  <a:srgbClr val="FFFFFF"/>
                </a:solidFill>
                <a:latin typeface="Arial Black"/>
                <a:cs typeface="Arial Black"/>
              </a:rPr>
              <a:t>Model </a:t>
            </a:r>
            <a:r>
              <a:rPr dirty="0" sz="5400" spc="-340">
                <a:solidFill>
                  <a:srgbClr val="FFFFFF"/>
                </a:solidFill>
                <a:latin typeface="Arial Black"/>
                <a:cs typeface="Arial Black"/>
              </a:rPr>
              <a:t>(LLM).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80">
                <a:solidFill>
                  <a:srgbClr val="FFFFFF"/>
                </a:solidFill>
                <a:latin typeface="Arial Black"/>
                <a:cs typeface="Arial Black"/>
              </a:rPr>
              <a:t>Specifically,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30">
                <a:solidFill>
                  <a:srgbClr val="FFFFFF"/>
                </a:solidFill>
                <a:latin typeface="Arial Black"/>
                <a:cs typeface="Arial Black"/>
              </a:rPr>
              <a:t>I'm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90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1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8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65">
                <a:solidFill>
                  <a:srgbClr val="FFFFFF"/>
                </a:solidFill>
                <a:latin typeface="Arial Black"/>
                <a:cs typeface="Arial Black"/>
              </a:rPr>
              <a:t>GPT-</a:t>
            </a:r>
            <a:endParaRPr sz="5400">
              <a:latin typeface="Arial Black"/>
              <a:cs typeface="Arial Black"/>
            </a:endParaRPr>
          </a:p>
          <a:p>
            <a:pPr marL="12700" marR="97155">
              <a:lnSpc>
                <a:spcPct val="100200"/>
              </a:lnSpc>
              <a:spcBef>
                <a:spcPts val="15"/>
              </a:spcBef>
            </a:pPr>
            <a:r>
              <a:rPr dirty="0" sz="5400" spc="-395">
                <a:solidFill>
                  <a:srgbClr val="FFFFFF"/>
                </a:solidFill>
                <a:latin typeface="Arial Black"/>
                <a:cs typeface="Arial Black"/>
              </a:rPr>
              <a:t>3.5</a:t>
            </a:r>
            <a:r>
              <a:rPr dirty="0" sz="5400" spc="-3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architecture</a:t>
            </a:r>
            <a:r>
              <a:rPr dirty="0" sz="5400" spc="-3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20">
                <a:solidFill>
                  <a:srgbClr val="FFFFFF"/>
                </a:solidFill>
                <a:latin typeface="Arial Black"/>
                <a:cs typeface="Arial Black"/>
              </a:rPr>
              <a:t>developed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40">
                <a:solidFill>
                  <a:srgbClr val="FFFFFF"/>
                </a:solidFill>
                <a:latin typeface="Arial Black"/>
                <a:cs typeface="Arial Black"/>
              </a:rPr>
              <a:t>by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90">
                <a:solidFill>
                  <a:srgbClr val="FFFFFF"/>
                </a:solidFill>
                <a:latin typeface="Arial Black"/>
                <a:cs typeface="Arial Black"/>
              </a:rPr>
              <a:t>OpenAI. </a:t>
            </a:r>
            <a:r>
              <a:rPr dirty="0" sz="5400" spc="-425">
                <a:solidFill>
                  <a:srgbClr val="FFFFFF"/>
                </a:solidFill>
                <a:latin typeface="Arial Black"/>
                <a:cs typeface="Arial Black"/>
              </a:rPr>
              <a:t>I'm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designed</a:t>
            </a:r>
            <a:r>
              <a:rPr dirty="0" sz="54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7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40">
                <a:solidFill>
                  <a:srgbClr val="FFFFFF"/>
                </a:solidFill>
                <a:latin typeface="Arial Black"/>
                <a:cs typeface="Arial Black"/>
              </a:rPr>
              <a:t>understand</a:t>
            </a:r>
            <a:r>
              <a:rPr dirty="0" sz="54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54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80">
                <a:solidFill>
                  <a:srgbClr val="FFFFFF"/>
                </a:solidFill>
                <a:latin typeface="Arial Black"/>
                <a:cs typeface="Arial Black"/>
              </a:rPr>
              <a:t>generate </a:t>
            </a:r>
            <a:r>
              <a:rPr dirty="0" sz="5400" spc="-270">
                <a:solidFill>
                  <a:srgbClr val="FFFFFF"/>
                </a:solidFill>
                <a:latin typeface="Arial Black"/>
                <a:cs typeface="Arial Black"/>
              </a:rPr>
              <a:t>human-</a:t>
            </a:r>
            <a:r>
              <a:rPr dirty="0" sz="5400" spc="-459">
                <a:solidFill>
                  <a:srgbClr val="FFFFFF"/>
                </a:solidFill>
                <a:latin typeface="Arial Black"/>
                <a:cs typeface="Arial Black"/>
              </a:rPr>
              <a:t>like</a:t>
            </a:r>
            <a:r>
              <a:rPr dirty="0" sz="54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85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85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15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9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54">
                <a:solidFill>
                  <a:srgbClr val="FFFFFF"/>
                </a:solidFill>
                <a:latin typeface="Arial Black"/>
                <a:cs typeface="Arial Black"/>
              </a:rPr>
              <a:t>input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515">
                <a:solidFill>
                  <a:srgbClr val="FFFFFF"/>
                </a:solidFill>
                <a:latin typeface="Arial Black"/>
                <a:cs typeface="Arial Black"/>
              </a:rPr>
              <a:t>I </a:t>
            </a:r>
            <a:r>
              <a:rPr dirty="0" sz="5400" spc="-385">
                <a:solidFill>
                  <a:srgbClr val="FFFFFF"/>
                </a:solidFill>
                <a:latin typeface="Arial Black"/>
                <a:cs typeface="Arial Black"/>
              </a:rPr>
              <a:t>receive.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520">
                <a:solidFill>
                  <a:srgbClr val="FFFFFF"/>
                </a:solidFill>
                <a:latin typeface="Arial Black"/>
                <a:cs typeface="Arial Black"/>
              </a:rPr>
              <a:t>How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4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65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54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445">
                <a:solidFill>
                  <a:srgbClr val="FFFFFF"/>
                </a:solidFill>
                <a:latin typeface="Arial Black"/>
                <a:cs typeface="Arial Black"/>
              </a:rPr>
              <a:t>assist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295">
                <a:solidFill>
                  <a:srgbClr val="FFFFFF"/>
                </a:solidFill>
                <a:latin typeface="Arial Black"/>
                <a:cs typeface="Arial Black"/>
              </a:rPr>
              <a:t>you</a:t>
            </a:r>
            <a:r>
              <a:rPr dirty="0" sz="54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 spc="-350">
                <a:solidFill>
                  <a:srgbClr val="FFFFFF"/>
                </a:solidFill>
                <a:latin typeface="Arial Black"/>
                <a:cs typeface="Arial Black"/>
              </a:rPr>
              <a:t>today?</a:t>
            </a:r>
            <a:endParaRPr sz="5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30F2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2024-03-12T06:07:03Z</dcterms:created>
  <dcterms:modified xsi:type="dcterms:W3CDTF">2024-03-12T06:07:03Z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2023-11-03T00:00:00Z</vt:filetime>
  </property>
  <property fmtid="{D5CDD505-2E9C-101B-9397-08002B2CF9AE}" pid="3" name="LastSaved">
    <vt:filetime>2024-03-12T00:00:00Z</vt:filetime>
  </property>
  <property fmtid="{D5CDD505-2E9C-101B-9397-08002B2CF9AE}" pid="4" name="Producer">
    <vt:lpwstr>macOS Version 13.6 (Build 22G120) Quartz PDFContext</vt:lpwstr>
  </property>
</Properties>
</file>